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2" r:id="rId2"/>
    <p:sldId id="310" r:id="rId3"/>
    <p:sldId id="295" r:id="rId4"/>
    <p:sldId id="314" r:id="rId5"/>
    <p:sldId id="301" r:id="rId6"/>
    <p:sldId id="316" r:id="rId7"/>
    <p:sldId id="313" r:id="rId8"/>
    <p:sldId id="278" r:id="rId9"/>
    <p:sldId id="287" r:id="rId10"/>
    <p:sldId id="296" r:id="rId11"/>
    <p:sldId id="312" r:id="rId12"/>
    <p:sldId id="297" r:id="rId13"/>
    <p:sldId id="305" r:id="rId14"/>
    <p:sldId id="304" r:id="rId15"/>
    <p:sldId id="311" r:id="rId16"/>
    <p:sldId id="273" r:id="rId17"/>
    <p:sldId id="269" r:id="rId18"/>
    <p:sldId id="315" r:id="rId1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2" autoAdjust="0"/>
    <p:restoredTop sz="99467" autoAdjust="0"/>
  </p:normalViewPr>
  <p:slideViewPr>
    <p:cSldViewPr>
      <p:cViewPr varScale="1">
        <p:scale>
          <a:sx n="74" d="100"/>
          <a:sy n="74" d="100"/>
        </p:scale>
        <p:origin x="-4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25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mata\&#12487;&#12473;&#12463;&#12488;&#12483;&#12503;\APPAM2009&#29872;&#22659;&#30740;\PRTR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mata\&#12487;&#12473;&#12463;&#12488;&#12483;&#12503;\APPAM2009&#29872;&#22659;&#30740;\PRT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plotArea>
      <c:layout>
        <c:manualLayout>
          <c:layoutTarget val="inner"/>
          <c:xMode val="edge"/>
          <c:yMode val="edge"/>
          <c:x val="0.15176142732838438"/>
          <c:y val="5.9467264324956907E-2"/>
          <c:w val="0.87395943527363695"/>
          <c:h val="0.76289626265230748"/>
        </c:manualLayout>
      </c:layout>
      <c:barChart>
        <c:barDir val="col"/>
        <c:grouping val="clustered"/>
        <c:ser>
          <c:idx val="0"/>
          <c:order val="0"/>
          <c:tx>
            <c:strRef>
              <c:f>環境省公開!$B$10</c:f>
              <c:strCache>
                <c:ptCount val="1"/>
                <c:pt idx="0">
                  <c:v>on-site releases</c:v>
                </c:pt>
              </c:strCache>
            </c:strRef>
          </c:tx>
          <c:cat>
            <c:numRef>
              <c:f>環境省公開!$A$11:$A$16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環境省公開!$B$11:$B$16</c:f>
              <c:numCache>
                <c:formatCode>General</c:formatCode>
                <c:ptCount val="6"/>
                <c:pt idx="0">
                  <c:v>313772.62</c:v>
                </c:pt>
                <c:pt idx="1">
                  <c:v>290453.46299999999</c:v>
                </c:pt>
                <c:pt idx="2">
                  <c:v>290507.98300000007</c:v>
                </c:pt>
                <c:pt idx="3">
                  <c:v>269558.03499999997</c:v>
                </c:pt>
                <c:pt idx="4">
                  <c:v>258677.27600000001</c:v>
                </c:pt>
                <c:pt idx="5">
                  <c:v>245393.42099999997</c:v>
                </c:pt>
              </c:numCache>
            </c:numRef>
          </c:val>
        </c:ser>
        <c:ser>
          <c:idx val="1"/>
          <c:order val="1"/>
          <c:tx>
            <c:strRef>
              <c:f>環境省公開!$C$10</c:f>
              <c:strCache>
                <c:ptCount val="1"/>
                <c:pt idx="0">
                  <c:v>off-site transfers</c:v>
                </c:pt>
              </c:strCache>
            </c:strRef>
          </c:tx>
          <c:cat>
            <c:numRef>
              <c:f>環境省公開!$A$11:$A$16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環境省公開!$C$11:$C$16</c:f>
              <c:numCache>
                <c:formatCode>General</c:formatCode>
                <c:ptCount val="6"/>
                <c:pt idx="0">
                  <c:v>223280.26300000001</c:v>
                </c:pt>
                <c:pt idx="1">
                  <c:v>217492.62899999999</c:v>
                </c:pt>
                <c:pt idx="2">
                  <c:v>239555.625</c:v>
                </c:pt>
                <c:pt idx="3">
                  <c:v>229946.24900000001</c:v>
                </c:pt>
                <c:pt idx="4">
                  <c:v>230955.52099999998</c:v>
                </c:pt>
                <c:pt idx="5">
                  <c:v>225427.27900000001</c:v>
                </c:pt>
              </c:numCache>
            </c:numRef>
          </c:val>
        </c:ser>
        <c:ser>
          <c:idx val="2"/>
          <c:order val="2"/>
          <c:tx>
            <c:strRef>
              <c:f>環境省公開!$D$10</c:f>
              <c:strCache>
                <c:ptCount val="1"/>
                <c:pt idx="0">
                  <c:v>total</c:v>
                </c:pt>
              </c:strCache>
            </c:strRef>
          </c:tx>
          <c:cat>
            <c:numRef>
              <c:f>環境省公開!$A$11:$A$16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環境省公開!$D$11:$D$16</c:f>
              <c:numCache>
                <c:formatCode>General</c:formatCode>
                <c:ptCount val="6"/>
                <c:pt idx="0">
                  <c:v>537052.88300000003</c:v>
                </c:pt>
                <c:pt idx="1">
                  <c:v>507946.092</c:v>
                </c:pt>
                <c:pt idx="2">
                  <c:v>530063.60800000001</c:v>
                </c:pt>
                <c:pt idx="3">
                  <c:v>499504.28300000005</c:v>
                </c:pt>
                <c:pt idx="4">
                  <c:v>489632.79700000002</c:v>
                </c:pt>
                <c:pt idx="5">
                  <c:v>470820.7</c:v>
                </c:pt>
              </c:numCache>
            </c:numRef>
          </c:val>
        </c:ser>
        <c:axId val="151586688"/>
        <c:axId val="151588224"/>
      </c:barChart>
      <c:catAx>
        <c:axId val="151586688"/>
        <c:scaling>
          <c:orientation val="minMax"/>
        </c:scaling>
        <c:axPos val="b"/>
        <c:numFmt formatCode="General" sourceLinked="1"/>
        <c:tickLblPos val="nextTo"/>
        <c:crossAx val="151588224"/>
        <c:crosses val="autoZero"/>
        <c:auto val="1"/>
        <c:lblAlgn val="ctr"/>
        <c:lblOffset val="100"/>
      </c:catAx>
      <c:valAx>
        <c:axId val="151588224"/>
        <c:scaling>
          <c:orientation val="minMax"/>
        </c:scaling>
        <c:axPos val="l"/>
        <c:majorGridlines/>
        <c:numFmt formatCode="General" sourceLinked="1"/>
        <c:tickLblPos val="nextTo"/>
        <c:crossAx val="151586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2791985712529769E-2"/>
          <c:y val="0.92392497537304064"/>
          <c:w val="0.89209142245649131"/>
          <c:h val="6.4162584210978715E-2"/>
        </c:manualLayout>
      </c:layout>
    </c:legend>
    <c:plotVisOnly val="1"/>
    <c:dispBlanksAs val="gap"/>
  </c:chart>
  <c:txPr>
    <a:bodyPr/>
    <a:lstStyle/>
    <a:p>
      <a:pPr>
        <a:defRPr sz="2000" baseline="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0.12828572202239796"/>
          <c:y val="3.7164670021132974E-2"/>
          <c:w val="0.80628266904834101"/>
          <c:h val="0.68322330785669627"/>
        </c:manualLayout>
      </c:layout>
      <c:barChart>
        <c:barDir val="col"/>
        <c:grouping val="percentStacked"/>
        <c:ser>
          <c:idx val="0"/>
          <c:order val="0"/>
          <c:tx>
            <c:strRef>
              <c:f>環境省公開!$G$1</c:f>
              <c:strCache>
                <c:ptCount val="1"/>
                <c:pt idx="0">
                  <c:v>on-site releases</c:v>
                </c:pt>
              </c:strCache>
            </c:strRef>
          </c:tx>
          <c:cat>
            <c:numRef>
              <c:f>環境省公開!$F$2:$F$7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環境省公開!$G$2:$G$7</c:f>
              <c:numCache>
                <c:formatCode>General</c:formatCode>
                <c:ptCount val="6"/>
                <c:pt idx="0">
                  <c:v>0.58424901891831071</c:v>
                </c:pt>
                <c:pt idx="1">
                  <c:v>0.57181946583418164</c:v>
                </c:pt>
                <c:pt idx="2">
                  <c:v>0.54806249403939467</c:v>
                </c:pt>
                <c:pt idx="3">
                  <c:v>0.53965109844713854</c:v>
                </c:pt>
                <c:pt idx="4">
                  <c:v>0.52830871948310354</c:v>
                </c:pt>
                <c:pt idx="5">
                  <c:v>0.52120355158556109</c:v>
                </c:pt>
              </c:numCache>
            </c:numRef>
          </c:val>
        </c:ser>
        <c:ser>
          <c:idx val="1"/>
          <c:order val="1"/>
          <c:tx>
            <c:strRef>
              <c:f>環境省公開!$H$1</c:f>
              <c:strCache>
                <c:ptCount val="1"/>
                <c:pt idx="0">
                  <c:v>off-site transfers</c:v>
                </c:pt>
              </c:strCache>
            </c:strRef>
          </c:tx>
          <c:cat>
            <c:numRef>
              <c:f>環境省公開!$F$2:$F$7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環境省公開!$H$2:$H$7</c:f>
              <c:numCache>
                <c:formatCode>General</c:formatCode>
                <c:ptCount val="6"/>
                <c:pt idx="0">
                  <c:v>0.41575098108169023</c:v>
                </c:pt>
                <c:pt idx="1">
                  <c:v>0.42818053416581903</c:v>
                </c:pt>
                <c:pt idx="2">
                  <c:v>0.45193750596060578</c:v>
                </c:pt>
                <c:pt idx="3">
                  <c:v>0.46034890355484803</c:v>
                </c:pt>
                <c:pt idx="4">
                  <c:v>0.47169128051689724</c:v>
                </c:pt>
                <c:pt idx="5">
                  <c:v>0.47879644841443875</c:v>
                </c:pt>
              </c:numCache>
            </c:numRef>
          </c:val>
        </c:ser>
        <c:overlap val="100"/>
        <c:axId val="151617920"/>
        <c:axId val="151619456"/>
      </c:barChart>
      <c:catAx>
        <c:axId val="151617920"/>
        <c:scaling>
          <c:orientation val="minMax"/>
        </c:scaling>
        <c:axPos val="b"/>
        <c:numFmt formatCode="General" sourceLinked="1"/>
        <c:tickLblPos val="nextTo"/>
        <c:txPr>
          <a:bodyPr rot="0" vert="eaVert"/>
          <a:lstStyle/>
          <a:p>
            <a:pPr>
              <a:defRPr/>
            </a:pPr>
            <a:endParaRPr lang="ja-JP"/>
          </a:p>
        </c:txPr>
        <c:crossAx val="151619456"/>
        <c:crosses val="autoZero"/>
        <c:auto val="1"/>
        <c:lblAlgn val="ctr"/>
        <c:lblOffset val="100"/>
      </c:catAx>
      <c:valAx>
        <c:axId val="151619456"/>
        <c:scaling>
          <c:orientation val="minMax"/>
        </c:scaling>
        <c:axPos val="l"/>
        <c:majorGridlines/>
        <c:numFmt formatCode="0%" sourceLinked="1"/>
        <c:tickLblPos val="nextTo"/>
        <c:crossAx val="151617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90479962705528993"/>
          <c:w val="0.84245791030993744"/>
          <c:h val="9.5200372944710746E-2"/>
        </c:manualLayout>
      </c:layout>
    </c:legend>
    <c:plotVisOnly val="1"/>
  </c:chart>
  <c:txPr>
    <a:bodyPr/>
    <a:lstStyle/>
    <a:p>
      <a:pPr>
        <a:defRPr sz="2400" baseline="0"/>
      </a:pPr>
      <a:endParaRPr lang="ja-JP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C9BDD-5064-4847-82E5-542CE7C9C8B6}" type="datetimeFigureOut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B842B-ED11-4017-85DE-BFC0C9995E9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93C0D-E347-43F4-B041-4CFD08D64ED2}" type="datetimeFigureOut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CC973-1397-4283-B15C-162052D7D3D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C973-1397-4283-B15C-162052D7D3D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C973-1397-4283-B15C-162052D7D3D3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C973-1397-4283-B15C-162052D7D3D3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C973-1397-4283-B15C-162052D7D3D3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77139-4C1C-4E6F-85A8-1C8B40A8046E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E01-59A5-4903-8E37-4E24B346647F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2C219-696B-4580-A30C-63D4F780AD99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6E14-3E0E-4DFC-BA31-5EE20F38DF92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451D-AEEB-4456-8CC9-81A684E57F4A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ED4C-A5F3-4D71-8B41-5780990EA5B6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D5B0-F8FB-49A6-8276-019C836AAEC6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C6B0-0B8E-46E4-BFC1-50006DB08800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60A-B6E4-476A-A65D-5649B9F4D2EF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F481-361C-4E0B-998F-DFB02BF3467B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F1A8-82E4-4412-B7D2-986778E6C80D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A588-9AF2-4DB1-B79F-818F5DEB741A}" type="datetime1">
              <a:rPr kumimoji="1" lang="ja-JP" altLang="en-US" smtClean="0"/>
              <a:pPr/>
              <a:t>2009/6/12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20F98-B2DA-436E-95A1-67C9491625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Does the Stock Market Value the Firm’s Potential Chemical Risk Released and Transferred? : Empirical Study on the Japanese Pollutant Release and Transfer Register System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14414" y="4714884"/>
            <a:ext cx="6400800" cy="1752600"/>
          </a:xfrm>
        </p:spPr>
        <p:txBody>
          <a:bodyPr/>
          <a:lstStyle/>
          <a:p>
            <a:r>
              <a:rPr kumimoji="1" lang="en-US" altLang="ja-JP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Yukiko </a:t>
            </a:r>
            <a:r>
              <a:rPr kumimoji="1" lang="en-US" altLang="ja-JP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Omata</a:t>
            </a:r>
            <a:endParaRPr kumimoji="1" lang="en-US" altLang="ja-JP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ja-JP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Tokyo Institute of Technology</a:t>
            </a:r>
          </a:p>
          <a:p>
            <a:r>
              <a:rPr kumimoji="1" lang="en-US" altLang="ja-JP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Department of Social Engineering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85720" y="142852"/>
            <a:ext cx="39290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>
                <a:latin typeface="Arial" pitchFamily="34" charset="0"/>
                <a:cs typeface="Arial" pitchFamily="34" charset="0"/>
              </a:rPr>
              <a:t>Data</a:t>
            </a:r>
          </a:p>
          <a:p>
            <a:endParaRPr lang="en-US" altLang="ja-JP" sz="2800" dirty="0" smtClean="0"/>
          </a:p>
          <a:p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4282" y="714356"/>
            <a:ext cx="385765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>
                <a:latin typeface="Arial" pitchFamily="34" charset="0"/>
                <a:cs typeface="Arial" pitchFamily="34" charset="0"/>
              </a:rPr>
              <a:t>Sample </a:t>
            </a:r>
          </a:p>
          <a:p>
            <a:endParaRPr lang="en-US" altLang="ja-JP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ja-JP" sz="20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140 firms from Nikkei300 </a:t>
            </a:r>
          </a:p>
          <a:p>
            <a:endParaRPr lang="en-US" altLang="ja-JP" b="1" dirty="0" smtClean="0"/>
          </a:p>
          <a:p>
            <a:r>
              <a:rPr lang="en-US" altLang="ja-JP" b="1" dirty="0" smtClean="0"/>
              <a:t> 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71472" y="1928802"/>
            <a:ext cx="828680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(food and beverage; pulp and paper; chemical; pharmacy; oil; tuber; steel; nonmetal; machinery; metalworking; electric equipment; automobile; electric machinery; precision instrument; textiles; transportation; construction; gas)</a:t>
            </a:r>
          </a:p>
          <a:p>
            <a:endParaRPr lang="ja-JP" altLang="en-US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-285784" y="3857628"/>
            <a:ext cx="775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286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明朝" pitchFamily="17" charset="-128"/>
                <a:cs typeface="Arial" pitchFamily="34" charset="0"/>
              </a:rPr>
              <a:t>840 firm-year observations for the year 2001-2006.</a:t>
            </a:r>
            <a:endParaRPr kumimoji="1" lang="en-US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4282" y="285728"/>
            <a:ext cx="39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/>
              <a:t>M</a:t>
            </a:r>
            <a:r>
              <a:rPr kumimoji="1" lang="en-US" altLang="ja-JP" sz="2800" b="1" dirty="0" smtClean="0"/>
              <a:t>odel</a:t>
            </a:r>
            <a:endParaRPr kumimoji="1" lang="ja-JP" altLang="en-US" sz="2800" b="1" dirty="0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0" y="928670"/>
          <a:ext cx="8887688" cy="3000396"/>
        </p:xfrm>
        <a:graphic>
          <a:graphicData uri="http://schemas.openxmlformats.org/presentationml/2006/ole">
            <p:oleObj spid="_x0000_s79874" name="数式" r:id="rId4" imgW="5283000" imgH="1358640" progId="Equation.3">
              <p:embed/>
            </p:oleObj>
          </a:graphicData>
        </a:graphic>
      </p:graphicFrame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0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 smtClean="0"/>
          </a:p>
          <a:p>
            <a:endParaRPr kumimoji="1" lang="en-US" altLang="ja-JP" sz="2400" dirty="0" smtClean="0">
              <a:latin typeface="Arial" pitchFamily="34" charset="0"/>
              <a:cs typeface="Arial" pitchFamily="34" charset="0"/>
            </a:endParaRPr>
          </a:p>
          <a:p>
            <a:endParaRPr kumimoji="1" lang="en-US" altLang="ja-JP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214290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Variables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85720" y="857232"/>
          <a:ext cx="8858280" cy="521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4678"/>
                <a:gridCol w="5643602"/>
              </a:tblGrid>
              <a:tr h="346046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variables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indication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112465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Market value</a:t>
                      </a:r>
                      <a:endParaRPr kumimoji="1" lang="ja-JP" alt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Excess value</a:t>
                      </a:r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  <a:p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market </a:t>
                      </a:r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value-booked </a:t>
                      </a:r>
                      <a:r>
                        <a:rPr kumimoji="1" lang="en-US" altLang="ja-JP" sz="2800" baseline="0" dirty="0" smtClean="0">
                          <a:latin typeface="Arial" pitchFamily="34" charset="0"/>
                          <a:cs typeface="Arial" pitchFamily="34" charset="0"/>
                        </a:rPr>
                        <a:t>value</a:t>
                      </a:r>
                      <a:r>
                        <a:rPr kumimoji="1" lang="en-US" altLang="ja-JP" sz="2800" baseline="0" dirty="0" smtClean="0">
                          <a:latin typeface="Arial" pitchFamily="34" charset="0"/>
                          <a:cs typeface="Arial" pitchFamily="34" charset="0"/>
                        </a:rPr>
                        <a:t>]/sales</a:t>
                      </a:r>
                      <a:endParaRPr kumimoji="1" lang="ja-JP" alt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09421">
                <a:tc rowSpan="3"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Emissions /sales</a:t>
                      </a:r>
                      <a:endParaRPr kumimoji="1" lang="ja-JP" alt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On-site releases/sale</a:t>
                      </a:r>
                    </a:p>
                  </a:txBody>
                  <a:tcPr/>
                </a:tc>
              </a:tr>
              <a:tr h="11246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Off-site transfers/sales</a:t>
                      </a:r>
                    </a:p>
                    <a:p>
                      <a:endParaRPr kumimoji="1" lang="ja-JP" alt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786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Total/sales</a:t>
                      </a:r>
                      <a:endParaRPr kumimoji="1" lang="ja-JP" altLang="en-US" sz="2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24650">
                <a:tc>
                  <a:txBody>
                    <a:bodyPr/>
                    <a:lstStyle/>
                    <a:p>
                      <a:pPr algn="l"/>
                      <a:r>
                        <a:rPr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      current earnings/sales</a:t>
                      </a:r>
                      <a:endParaRPr lang="ja-JP" alt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latin typeface="Arial" pitchFamily="34" charset="0"/>
                          <a:cs typeface="Arial" pitchFamily="34" charset="0"/>
                        </a:rPr>
                        <a:t>profitability</a:t>
                      </a:r>
                      <a:endParaRPr kumimoji="1" lang="ja-JP" alt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285720" y="714356"/>
          <a:ext cx="8501122" cy="514353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80539"/>
                <a:gridCol w="4420583"/>
              </a:tblGrid>
              <a:tr h="15755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/>
                        <a:t>    advertisement</a:t>
                      </a:r>
                      <a:r>
                        <a:rPr kumimoji="1" lang="en-US" altLang="ja-JP" sz="2800" b="0" baseline="0" dirty="0" smtClean="0"/>
                        <a:t> expenditures/sales</a:t>
                      </a:r>
                      <a:endParaRPr kumimoji="1" lang="ja-JP" altLang="en-US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/>
                        <a:t>Consumer</a:t>
                      </a:r>
                      <a:r>
                        <a:rPr kumimoji="1" lang="en-US" altLang="ja-JP" sz="2800" b="0" baseline="0" dirty="0" smtClean="0"/>
                        <a:t> pressure</a:t>
                      </a:r>
                      <a:endParaRPr kumimoji="1" lang="ja-JP" altLang="en-US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756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/>
                        <a:t>      R&amp;D/sales</a:t>
                      </a:r>
                      <a:endParaRPr kumimoji="1" lang="ja-JP" altLang="en-US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/>
                        <a:t>Degree of innovativeness</a:t>
                      </a:r>
                      <a:endParaRPr kumimoji="1" lang="ja-JP" altLang="en-US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961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latin typeface="Arial" pitchFamily="34" charset="0"/>
                          <a:cs typeface="Arial" pitchFamily="34" charset="0"/>
                        </a:rPr>
                        <a:t>Emissions/sales*</a:t>
                      </a:r>
                    </a:p>
                    <a:p>
                      <a:pPr algn="ctr"/>
                      <a:r>
                        <a:rPr kumimoji="1" lang="en-US" altLang="ja-JP" sz="2800" b="0" dirty="0" smtClean="0">
                          <a:latin typeface="Arial" pitchFamily="34" charset="0"/>
                          <a:cs typeface="Arial" pitchFamily="34" charset="0"/>
                        </a:rPr>
                        <a:t>current earnings/sales</a:t>
                      </a:r>
                      <a:endParaRPr kumimoji="1" lang="ja-JP" altLang="en-US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latin typeface="Arial" pitchFamily="34" charset="0"/>
                          <a:cs typeface="Arial" pitchFamily="34" charset="0"/>
                        </a:rPr>
                        <a:t>Firms with high</a:t>
                      </a:r>
                      <a:r>
                        <a:rPr kumimoji="1" lang="en-US" altLang="ja-JP" sz="2800" b="0" baseline="0" dirty="0" smtClean="0">
                          <a:latin typeface="Arial" pitchFamily="34" charset="0"/>
                          <a:cs typeface="Arial" pitchFamily="34" charset="0"/>
                        </a:rPr>
                        <a:t> profitability have less pollutions</a:t>
                      </a:r>
                      <a:endParaRPr kumimoji="1" lang="ja-JP" altLang="en-US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961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latin typeface="Arial" pitchFamily="34" charset="0"/>
                          <a:cs typeface="Arial" pitchFamily="34" charset="0"/>
                        </a:rPr>
                        <a:t>Emissions/sales*</a:t>
                      </a:r>
                    </a:p>
                    <a:p>
                      <a:pPr algn="ctr"/>
                      <a:r>
                        <a:rPr kumimoji="1" lang="en-US" altLang="ja-JP" sz="2800" b="0" dirty="0" smtClean="0">
                          <a:latin typeface="Arial" pitchFamily="34" charset="0"/>
                          <a:cs typeface="Arial" pitchFamily="34" charset="0"/>
                        </a:rPr>
                        <a:t>advertisement/sales</a:t>
                      </a:r>
                      <a:endParaRPr kumimoji="1" lang="ja-JP" altLang="en-US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latin typeface="Arial" pitchFamily="34" charset="0"/>
                          <a:cs typeface="Arial" pitchFamily="34" charset="0"/>
                        </a:rPr>
                        <a:t>Firms with high</a:t>
                      </a:r>
                      <a:r>
                        <a:rPr kumimoji="1" lang="en-US" altLang="ja-JP" sz="2800" b="0" baseline="0" dirty="0" smtClean="0">
                          <a:latin typeface="Arial" pitchFamily="34" charset="0"/>
                          <a:cs typeface="Arial" pitchFamily="34" charset="0"/>
                        </a:rPr>
                        <a:t> consumer pressure have less pollutions</a:t>
                      </a:r>
                      <a:endParaRPr kumimoji="1" lang="ja-JP" altLang="en-US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85720" y="1071546"/>
            <a:ext cx="8858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altLang="ja-JP" sz="2800" dirty="0" err="1" smtClean="0">
                <a:latin typeface="Arial" pitchFamily="34" charset="0"/>
                <a:cs typeface="Arial" pitchFamily="34" charset="0"/>
              </a:rPr>
              <a:t>Endogeneity</a:t>
            </a:r>
            <a:r>
              <a:rPr lang="en-US" altLang="ja-JP" sz="2800" dirty="0" smtClean="0">
                <a:latin typeface="Arial" pitchFamily="34" charset="0"/>
                <a:cs typeface="Arial" pitchFamily="34" charset="0"/>
              </a:rPr>
              <a:t> problem</a:t>
            </a:r>
          </a:p>
          <a:p>
            <a:pPr marL="514350" indent="-514350"/>
            <a:r>
              <a:rPr lang="en-US" altLang="ja-JP" sz="2800" dirty="0" smtClean="0">
                <a:latin typeface="Arial" pitchFamily="34" charset="0"/>
                <a:cs typeface="Arial" pitchFamily="34" charset="0"/>
              </a:rPr>
              <a:t> Unknown variable may affect both reductions of</a:t>
            </a:r>
          </a:p>
          <a:p>
            <a:pPr marL="514350" indent="-514350"/>
            <a:r>
              <a:rPr lang="en-US" altLang="ja-JP" sz="2800" dirty="0" smtClean="0">
                <a:latin typeface="Arial" pitchFamily="34" charset="0"/>
                <a:cs typeface="Arial" pitchFamily="34" charset="0"/>
              </a:rPr>
              <a:t>emissions and the market value of the firm.</a:t>
            </a:r>
          </a:p>
          <a:p>
            <a:pPr marL="514350" indent="-514350"/>
            <a:endParaRPr lang="en-US" altLang="ja-JP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endParaRPr lang="en-US" altLang="ja-JP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ja-JP" sz="2800" dirty="0" smtClean="0">
                <a:latin typeface="Arial" pitchFamily="34" charset="0"/>
                <a:cs typeface="Arial" pitchFamily="34" charset="0"/>
              </a:rPr>
              <a:t>2. Causation between market value and chemical risk. (not correlation)</a:t>
            </a:r>
          </a:p>
          <a:p>
            <a:endParaRPr lang="en-US" altLang="ja-JP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ja-JP" altLang="en-US" sz="2800" dirty="0" smtClean="0">
                <a:latin typeface="Arial" pitchFamily="34" charset="0"/>
                <a:cs typeface="Arial" pitchFamily="34" charset="0"/>
              </a:rPr>
              <a:t>→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Lagged variables help ascertain the causal relationships between market valuation and environmental performance</a:t>
            </a:r>
            <a:endParaRPr lang="en-US" altLang="ja-JP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357158" y="214290"/>
            <a:ext cx="55804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rPr>
              <a:t>Regression Analysis</a:t>
            </a:r>
            <a:r>
              <a:rPr kumimoji="1" lang="en-US" altLang="ja-JP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rPr>
              <a:t> Technique</a:t>
            </a:r>
            <a:endParaRPr kumimoji="1" lang="en-US" altLang="ja-JP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214282" y="785794"/>
          <a:ext cx="8429683" cy="3825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4710"/>
                <a:gridCol w="1500198"/>
                <a:gridCol w="1785950"/>
                <a:gridCol w="1928825"/>
              </a:tblGrid>
              <a:tr h="625083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variables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On-site releases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Off-site transfers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Emissions/sales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－</a:t>
                      </a:r>
                      <a:r>
                        <a:rPr kumimoji="1"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0.021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－</a:t>
                      </a:r>
                      <a:r>
                        <a:rPr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0.95**</a:t>
                      </a:r>
                      <a:endParaRPr lang="ja-JP" alt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＋</a:t>
                      </a:r>
                      <a:r>
                        <a:rPr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0.0094</a:t>
                      </a:r>
                      <a:endParaRPr lang="ja-JP" alt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>
                          <a:latin typeface="Arial" pitchFamily="34" charset="0"/>
                          <a:cs typeface="Arial" pitchFamily="34" charset="0"/>
                        </a:rPr>
                        <a:t>Emissions/sales*</a:t>
                      </a:r>
                    </a:p>
                    <a:p>
                      <a:pPr algn="ctr"/>
                      <a:r>
                        <a:rPr kumimoji="1" lang="en-US" altLang="ja-JP" sz="2400" b="0" dirty="0" smtClean="0">
                          <a:latin typeface="Arial" pitchFamily="34" charset="0"/>
                          <a:cs typeface="Arial" pitchFamily="34" charset="0"/>
                        </a:rPr>
                        <a:t>current earnings/sales</a:t>
                      </a:r>
                      <a:endParaRPr kumimoji="1" lang="ja-JP" altLang="en-US" sz="2400" b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－</a:t>
                      </a:r>
                      <a:r>
                        <a:rPr kumimoji="1"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0.34</a:t>
                      </a:r>
                      <a:endParaRPr kumimoji="1" lang="ja-JP" alt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－</a:t>
                      </a:r>
                      <a:r>
                        <a:rPr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9.08**</a:t>
                      </a:r>
                      <a:endParaRPr lang="ja-JP" alt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－</a:t>
                      </a:r>
                      <a:r>
                        <a:rPr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0.23</a:t>
                      </a:r>
                      <a:endParaRPr lang="ja-JP" alt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dirty="0" smtClean="0">
                          <a:latin typeface="Arial" pitchFamily="34" charset="0"/>
                          <a:cs typeface="Arial" pitchFamily="34" charset="0"/>
                        </a:rPr>
                        <a:t>Emissions/sales*</a:t>
                      </a:r>
                    </a:p>
                    <a:p>
                      <a:pPr algn="ctr"/>
                      <a:r>
                        <a:rPr kumimoji="1" lang="en-US" altLang="ja-JP" sz="2400" b="0" dirty="0" smtClean="0">
                          <a:latin typeface="Arial" pitchFamily="34" charset="0"/>
                          <a:cs typeface="Arial" pitchFamily="34" charset="0"/>
                        </a:rPr>
                        <a:t>advertisement/sales</a:t>
                      </a:r>
                      <a:endParaRPr kumimoji="1" lang="ja-JP" altLang="en-US" sz="2400" b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－</a:t>
                      </a:r>
                      <a:r>
                        <a:rPr kumimoji="1"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10.33**</a:t>
                      </a:r>
                      <a:endParaRPr kumimoji="1" lang="ja-JP" alt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+183.9**</a:t>
                      </a:r>
                      <a:endParaRPr lang="ja-JP" alt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－</a:t>
                      </a:r>
                      <a:r>
                        <a:rPr lang="en-US" altLang="ja-JP" sz="2400" dirty="0" smtClean="0">
                          <a:latin typeface="Arial" pitchFamily="34" charset="0"/>
                          <a:cs typeface="Arial" pitchFamily="34" charset="0"/>
                        </a:rPr>
                        <a:t>1.71**</a:t>
                      </a:r>
                      <a:endParaRPr lang="ja-JP" alt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357158" y="214290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>
                <a:latin typeface="Arial" pitchFamily="34" charset="0"/>
                <a:cs typeface="Arial" pitchFamily="34" charset="0"/>
              </a:rPr>
              <a:t>Result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214282" y="4572008"/>
            <a:ext cx="87154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***, ** and * indicate statistical significance at the 1% level, the 5% level and the 10% level respectively </a:t>
            </a:r>
            <a:endParaRPr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214290"/>
            <a:ext cx="5786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Total effects</a:t>
            </a:r>
            <a:endParaRPr kumimoji="1" lang="ja-JP" altLang="en-US" sz="2800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5720" y="1214422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928662" y="1500174"/>
          <a:ext cx="5000660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2500330"/>
              </a:tblGrid>
              <a:tr h="995887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 effects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11472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On-site releases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－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11472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Off-site releases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＋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9958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total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＋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714356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14282" y="85723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Firms with high on-site releases have negatively effect to </a:t>
            </a:r>
          </a:p>
          <a:p>
            <a:pPr marL="342900" indent="-342900"/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      market value.</a:t>
            </a:r>
            <a:endParaRPr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85720" y="214290"/>
            <a:ext cx="5786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 smtClean="0">
                <a:latin typeface="Arial" pitchFamily="34" charset="0"/>
                <a:cs typeface="Arial" pitchFamily="34" charset="0"/>
              </a:rPr>
              <a:t>Findings</a:t>
            </a:r>
            <a:endParaRPr kumimoji="1" lang="ja-JP" alt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-285784" y="2786058"/>
            <a:ext cx="879279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58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>
                <a:latin typeface="Arial" pitchFamily="34" charset="0"/>
                <a:ea typeface="ＭＳ 明朝" pitchFamily="17" charset="-128"/>
                <a:cs typeface="Arial" pitchFamily="34" charset="0"/>
              </a:rPr>
              <a:t>3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明朝" pitchFamily="17" charset="-128"/>
                <a:cs typeface="Arial" pitchFamily="34" charset="0"/>
              </a:rPr>
              <a:t>.</a:t>
            </a:r>
            <a:r>
              <a:rPr kumimoji="1" lang="en-US" altLang="ja-JP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明朝" pitchFamily="17" charset="-128"/>
                <a:cs typeface="Arial" pitchFamily="34" charset="0"/>
              </a:rPr>
              <a:t> Firms facing high consumer pressure have less total </a:t>
            </a:r>
          </a:p>
          <a:p>
            <a:pPr marL="0" marR="0" lvl="0" indent="558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>
                <a:latin typeface="Arial" pitchFamily="34" charset="0"/>
                <a:ea typeface="ＭＳ 明朝" pitchFamily="17" charset="-128"/>
                <a:cs typeface="Arial" pitchFamily="34" charset="0"/>
              </a:rPr>
              <a:t>    emissions or off-site transfers.</a:t>
            </a:r>
          </a:p>
          <a:p>
            <a:pPr marL="0" marR="0" lvl="0" indent="558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明朝" pitchFamily="17" charset="-128"/>
              <a:cs typeface="Arial" pitchFamily="34" charset="0"/>
            </a:endParaRPr>
          </a:p>
          <a:p>
            <a:pPr marL="0" marR="0" lvl="0" indent="558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>
                <a:latin typeface="Arial" pitchFamily="34" charset="0"/>
                <a:ea typeface="ＭＳ 明朝" pitchFamily="17" charset="-128"/>
                <a:cs typeface="Arial" pitchFamily="34" charset="0"/>
              </a:rPr>
              <a:t>4. Firms facing high consumer pressure have more on-site </a:t>
            </a:r>
          </a:p>
          <a:p>
            <a:pPr marL="0" marR="0" lvl="0" indent="558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明朝" pitchFamily="17" charset="-128"/>
                <a:cs typeface="Arial" pitchFamily="34" charset="0"/>
              </a:rPr>
              <a:t>    releases.</a:t>
            </a:r>
            <a:endParaRPr kumimoji="1" lang="en-US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明朝" pitchFamily="17" charset="-128"/>
              <a:cs typeface="Arial" pitchFamily="34" charset="0"/>
            </a:endParaRPr>
          </a:p>
          <a:p>
            <a:pPr marL="0" marR="0" lvl="0" indent="558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明朝" pitchFamily="17" charset="-128"/>
              <a:cs typeface="Arial" pitchFamily="34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20" y="1785926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 startAt="2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Firms with high off-site transfers and total pollutions have positively effect to market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14282" y="500042"/>
            <a:ext cx="778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Conclusions</a:t>
            </a:r>
            <a:endParaRPr kumimoji="1" lang="ja-JP" altLang="en-US" sz="28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714488"/>
            <a:ext cx="7715304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Market values firms with less pollutin</a:t>
            </a:r>
            <a:r>
              <a:rPr lang="en-US" altLang="ja-JP" sz="2800" dirty="0" smtClean="0"/>
              <a:t>g in Japan.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5720" y="428604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Back ground of my research</a:t>
            </a:r>
            <a:endParaRPr kumimoji="1" lang="ja-JP" altLang="en-US" sz="28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0034" y="1142985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Conventional policy </a:t>
            </a:r>
          </a:p>
          <a:p>
            <a:r>
              <a:rPr lang="en-US" altLang="ja-JP" sz="2400" dirty="0" smtClean="0"/>
              <a:t>(command-and-control regulations, environmental taxies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kumimoji="1" lang="ja-JP" altLang="en-US" sz="2400" dirty="0" smtClean="0"/>
              <a:t>→　</a:t>
            </a:r>
            <a:r>
              <a:rPr kumimoji="1" lang="en-US" altLang="ja-JP" sz="2400" dirty="0" smtClean="0"/>
              <a:t>voluntary </a:t>
            </a:r>
            <a:r>
              <a:rPr kumimoji="1" lang="en-US" altLang="ja-JP" sz="2400" dirty="0" smtClean="0"/>
              <a:t>instruments, </a:t>
            </a:r>
            <a:r>
              <a:rPr kumimoji="1" lang="en-US" altLang="ja-JP" sz="2400" dirty="0" smtClean="0"/>
              <a:t>information provision policies</a:t>
            </a:r>
            <a:endParaRPr lang="en-US" altLang="ja-JP" sz="24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3000372"/>
            <a:ext cx="857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It is important for firms to be valued for less pollution in the market.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4000504"/>
            <a:ext cx="8643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u="sng" dirty="0" smtClean="0">
                <a:solidFill>
                  <a:srgbClr val="0070C0"/>
                </a:solidFill>
              </a:rPr>
              <a:t>Why market values the firms with less polluting?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642910" y="4572008"/>
            <a:ext cx="757242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/>
              <a:t>→</a:t>
            </a:r>
            <a:r>
              <a:rPr lang="en-US" altLang="ja-JP" sz="2400" dirty="0" smtClean="0"/>
              <a:t>Firms with high polluting levels may face greater risk of environmental liabilities and lawsuit.</a:t>
            </a:r>
          </a:p>
          <a:p>
            <a:endParaRPr lang="en-US" altLang="ja-JP" dirty="0" smtClean="0"/>
          </a:p>
          <a:p>
            <a:r>
              <a:rPr lang="ja-JP" altLang="en-US" sz="2400" dirty="0" smtClean="0"/>
              <a:t>→　</a:t>
            </a:r>
            <a:r>
              <a:rPr lang="en-US" altLang="ja-JP" sz="2400" dirty="0" smtClean="0"/>
              <a:t>Investors are therefore likely to prefer firms that pollute lower levels.</a:t>
            </a:r>
            <a:endParaRPr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42844" y="500042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latin typeface="Arial" pitchFamily="34" charset="0"/>
                <a:cs typeface="Arial" pitchFamily="34" charset="0"/>
              </a:rPr>
              <a:t>Purpose of my research</a:t>
            </a:r>
            <a:endParaRPr kumimoji="1" lang="ja-JP" alt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720" y="3357562"/>
            <a:ext cx="5643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b="1" dirty="0" smtClean="0">
              <a:latin typeface="Arial" pitchFamily="34" charset="0"/>
              <a:cs typeface="Arial" pitchFamily="34" charset="0"/>
            </a:endParaRPr>
          </a:p>
          <a:p>
            <a:endParaRPr kumimoji="1" lang="en-US" altLang="ja-JP" sz="2400" b="1" dirty="0" smtClean="0">
              <a:latin typeface="Arial" pitchFamily="34" charset="0"/>
              <a:cs typeface="Arial" pitchFamily="34" charset="0"/>
            </a:endParaRPr>
          </a:p>
          <a:p>
            <a:endParaRPr kumimoji="1" lang="en-US" altLang="ja-JP" sz="24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ja-JP" sz="2400" b="1" dirty="0" smtClean="0">
              <a:latin typeface="Arial" pitchFamily="34" charset="0"/>
              <a:cs typeface="Arial" pitchFamily="34" charset="0"/>
            </a:endParaRPr>
          </a:p>
          <a:p>
            <a:endParaRPr kumimoji="1" lang="ja-JP" alt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20" y="1571612"/>
            <a:ext cx="8358246" cy="2286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kumimoji="1" lang="en-US" altLang="ja-JP" sz="2800" dirty="0" smtClean="0">
                <a:latin typeface="Arial" pitchFamily="34" charset="0"/>
                <a:cs typeface="Arial" pitchFamily="34" charset="0"/>
              </a:rPr>
              <a:t>Does financial market value pollutions </a:t>
            </a:r>
          </a:p>
          <a:p>
            <a:pPr marL="514350" indent="-514350"/>
            <a:r>
              <a:rPr lang="en-US" altLang="ja-JP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kumimoji="1" lang="en-US" altLang="ja-JP" sz="2800" dirty="0" smtClean="0">
                <a:latin typeface="Arial" pitchFamily="34" charset="0"/>
                <a:cs typeface="Arial" pitchFamily="34" charset="0"/>
              </a:rPr>
              <a:t>of the firm negatively?</a:t>
            </a:r>
          </a:p>
          <a:p>
            <a:pPr marL="514350" indent="-514350"/>
            <a:endParaRPr kumimoji="1" lang="en-US" altLang="ja-JP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 startAt="2"/>
            </a:pPr>
            <a:r>
              <a:rPr lang="en-US" altLang="ja-JP" sz="2800" dirty="0" smtClean="0">
                <a:latin typeface="Arial" pitchFamily="34" charset="0"/>
                <a:cs typeface="Arial" pitchFamily="34" charset="0"/>
              </a:rPr>
              <a:t>Does financial market distinguish the type of pollutions?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285728"/>
            <a:ext cx="8786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Th</a:t>
            </a:r>
            <a:r>
              <a:rPr lang="en-US" altLang="ja-JP" sz="2800" b="1" dirty="0" smtClean="0"/>
              <a:t>e Pollutant Release and Transfer Register (PRTR) system </a:t>
            </a:r>
            <a:endParaRPr kumimoji="1" lang="ja-JP" altLang="en-US" sz="28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4282" y="1785926"/>
            <a:ext cx="821537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kumimoji="1" lang="en-US" altLang="ja-JP" sz="2400" dirty="0" smtClean="0"/>
              <a:t>This is information provision policies in Japan.</a:t>
            </a:r>
          </a:p>
          <a:p>
            <a:pPr marL="342900" indent="-342900">
              <a:buAutoNum type="arabicPeriod"/>
            </a:pPr>
            <a:endParaRPr kumimoji="1" lang="en-US" altLang="ja-JP" sz="2400" dirty="0" smtClean="0"/>
          </a:p>
          <a:p>
            <a:pPr marL="342900" indent="-342900">
              <a:buAutoNum type="arabicPeriod" startAt="2"/>
            </a:pPr>
            <a:r>
              <a:rPr lang="en-US" altLang="ja-JP" sz="2400" dirty="0" smtClean="0"/>
              <a:t>This system has been in force  since 2001.</a:t>
            </a:r>
          </a:p>
          <a:p>
            <a:pPr marL="342900" indent="-342900">
              <a:buAutoNum type="arabicPeriod" startAt="2"/>
            </a:pPr>
            <a:endParaRPr lang="en-US" altLang="ja-JP" sz="2400" dirty="0" smtClean="0"/>
          </a:p>
          <a:p>
            <a:pPr marL="342900" indent="-342900">
              <a:buAutoNum type="arabicPeriod" startAt="3"/>
            </a:pPr>
            <a:r>
              <a:rPr kumimoji="1" lang="en-US" altLang="ja-JP" sz="2400" dirty="0" smtClean="0"/>
              <a:t>The facilities handling chemical substances potentially hazardous to the environment </a:t>
            </a:r>
          </a:p>
          <a:p>
            <a:pPr marL="342900" indent="-342900"/>
            <a:r>
              <a:rPr lang="en-US" altLang="ja-JP" sz="2400" dirty="0" smtClean="0"/>
              <a:t>    </a:t>
            </a:r>
            <a:r>
              <a:rPr kumimoji="1" lang="en-US" altLang="ja-JP" sz="2400" dirty="0" smtClean="0"/>
              <a:t>need to estimate annual amounts.</a:t>
            </a:r>
          </a:p>
          <a:p>
            <a:pPr marL="342900" indent="-342900">
              <a:buAutoNum type="arabicPeriod" startAt="3"/>
            </a:pPr>
            <a:endParaRPr kumimoji="1" lang="en-US" altLang="ja-JP" sz="2400" dirty="0" smtClean="0"/>
          </a:p>
          <a:p>
            <a:pPr marL="342900" indent="-342900">
              <a:buAutoNum type="arabicPeriod" startAt="4"/>
            </a:pPr>
            <a:r>
              <a:rPr lang="en-US" altLang="ja-JP" sz="2400" dirty="0" smtClean="0"/>
              <a:t>The government has been releasing to the public annually.</a:t>
            </a:r>
          </a:p>
          <a:p>
            <a:pPr marL="342900" indent="-342900"/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643042" y="3071810"/>
            <a:ext cx="3571900" cy="12144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357686" y="2071678"/>
            <a:ext cx="500066" cy="10001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雲 4"/>
          <p:cNvSpPr/>
          <p:nvPr/>
        </p:nvSpPr>
        <p:spPr>
          <a:xfrm>
            <a:off x="4357686" y="1142984"/>
            <a:ext cx="1643074" cy="857256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右矢印 5"/>
          <p:cNvSpPr/>
          <p:nvPr/>
        </p:nvSpPr>
        <p:spPr>
          <a:xfrm>
            <a:off x="5214942" y="3571876"/>
            <a:ext cx="714380" cy="35719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500826" y="3571876"/>
            <a:ext cx="92869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6715140" y="4143380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 flipH="1">
            <a:off x="7143768" y="4143380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7072330" y="3143248"/>
            <a:ext cx="35719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屈折矢印 10"/>
          <p:cNvSpPr/>
          <p:nvPr/>
        </p:nvSpPr>
        <p:spPr>
          <a:xfrm>
            <a:off x="5214942" y="2643182"/>
            <a:ext cx="1071570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/>
          <p:cNvCxnSpPr/>
          <p:nvPr/>
        </p:nvCxnSpPr>
        <p:spPr>
          <a:xfrm>
            <a:off x="0" y="4286256"/>
            <a:ext cx="83582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下矢印 14"/>
          <p:cNvSpPr/>
          <p:nvPr/>
        </p:nvSpPr>
        <p:spPr>
          <a:xfrm>
            <a:off x="714348" y="4286256"/>
            <a:ext cx="357190" cy="85725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環状矢印 18"/>
          <p:cNvSpPr/>
          <p:nvPr/>
        </p:nvSpPr>
        <p:spPr>
          <a:xfrm flipH="1">
            <a:off x="2000232" y="3571876"/>
            <a:ext cx="928694" cy="142876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125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" name="環状矢印 24"/>
          <p:cNvSpPr/>
          <p:nvPr/>
        </p:nvSpPr>
        <p:spPr>
          <a:xfrm>
            <a:off x="3857620" y="3714752"/>
            <a:ext cx="857256" cy="1143008"/>
          </a:xfrm>
          <a:prstGeom prst="circular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フローチャート : 磁気ディスク 25"/>
          <p:cNvSpPr/>
          <p:nvPr/>
        </p:nvSpPr>
        <p:spPr>
          <a:xfrm flipH="1" flipV="1">
            <a:off x="2285984" y="4357694"/>
            <a:ext cx="214314" cy="1428760"/>
          </a:xfrm>
          <a:prstGeom prst="flowChartMagneticDisk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台形 27"/>
          <p:cNvSpPr/>
          <p:nvPr/>
        </p:nvSpPr>
        <p:spPr>
          <a:xfrm>
            <a:off x="4429124" y="4286256"/>
            <a:ext cx="571504" cy="1857388"/>
          </a:xfrm>
          <a:prstGeom prst="trapezoid">
            <a:avLst/>
          </a:prstGeom>
          <a:solidFill>
            <a:srgbClr val="00B0F0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右矢印 28"/>
          <p:cNvSpPr/>
          <p:nvPr/>
        </p:nvSpPr>
        <p:spPr>
          <a:xfrm>
            <a:off x="1142976" y="3643314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1285860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>
                <a:latin typeface="Arial" pitchFamily="34" charset="0"/>
                <a:cs typeface="Arial" pitchFamily="34" charset="0"/>
              </a:rPr>
              <a:t>Releases to air</a:t>
            </a:r>
            <a:endParaRPr kumimoji="1" lang="ja-JP" alt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500530" y="5214950"/>
            <a:ext cx="46434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>
                <a:latin typeface="Arial" pitchFamily="34" charset="0"/>
                <a:cs typeface="Arial" pitchFamily="34" charset="0"/>
              </a:rPr>
              <a:t>Releases to  the public water bodies</a:t>
            </a:r>
            <a:endParaRPr kumimoji="1" lang="ja-JP" alt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-142908" y="4786322"/>
            <a:ext cx="3714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>
                <a:latin typeface="Arial" pitchFamily="34" charset="0"/>
                <a:cs typeface="Arial" pitchFamily="34" charset="0"/>
              </a:rPr>
              <a:t>Releases to  the  land</a:t>
            </a:r>
            <a:endParaRPr kumimoji="1" lang="ja-JP" alt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928662" y="5500702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>
                <a:latin typeface="Arial" pitchFamily="34" charset="0"/>
                <a:cs typeface="Arial" pitchFamily="34" charset="0"/>
              </a:rPr>
              <a:t>Transfers to sewage</a:t>
            </a:r>
            <a:endParaRPr kumimoji="1" lang="ja-JP" alt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357818" y="3714752"/>
            <a:ext cx="3571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latin typeface="Arial" pitchFamily="34" charset="0"/>
                <a:cs typeface="Arial" pitchFamily="34" charset="0"/>
              </a:rPr>
              <a:t>Transfers to off-site</a:t>
            </a:r>
            <a:endParaRPr kumimoji="1" lang="ja-JP" alt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上矢印 23"/>
          <p:cNvSpPr/>
          <p:nvPr/>
        </p:nvSpPr>
        <p:spPr>
          <a:xfrm>
            <a:off x="4000496" y="1714488"/>
            <a:ext cx="214314" cy="857256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286125"/>
            <a:ext cx="2285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latin typeface="Arial" pitchFamily="34" charset="0"/>
                <a:cs typeface="Arial" pitchFamily="34" charset="0"/>
              </a:rPr>
              <a:t>Raw materials</a:t>
            </a:r>
            <a:endParaRPr kumimoji="1" lang="ja-JP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857884" y="2214555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manufacture</a:t>
            </a:r>
            <a:endParaRPr kumimoji="1" lang="ja-JP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21429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>
                <a:latin typeface="Arial" pitchFamily="34" charset="0"/>
                <a:cs typeface="Arial" pitchFamily="34" charset="0"/>
              </a:rPr>
              <a:t>On-site releases and Off-site transfers</a:t>
            </a:r>
            <a:endParaRPr kumimoji="1" lang="ja-JP" alt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6500826" y="3286124"/>
            <a:ext cx="500066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graphicFrame>
        <p:nvGraphicFramePr>
          <p:cNvPr id="3" name="グラフ 2"/>
          <p:cNvGraphicFramePr>
            <a:graphicFrameLocks/>
          </p:cNvGraphicFramePr>
          <p:nvPr/>
        </p:nvGraphicFramePr>
        <p:xfrm>
          <a:off x="214282" y="928670"/>
          <a:ext cx="8286808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42844" y="285728"/>
            <a:ext cx="8572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The amounts of  reported releases and transfers.</a:t>
            </a:r>
            <a:endParaRPr kumimoji="1" lang="ja-JP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034" y="285728"/>
            <a:ext cx="9358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The ratio of emissions to total amounts</a:t>
            </a:r>
            <a:endParaRPr kumimoji="1" lang="ja-JP" altLang="en-US" sz="2800" b="1" dirty="0"/>
          </a:p>
        </p:txBody>
      </p:sp>
      <p:graphicFrame>
        <p:nvGraphicFramePr>
          <p:cNvPr id="7" name="グラフ 6"/>
          <p:cNvGraphicFramePr/>
          <p:nvPr/>
        </p:nvGraphicFramePr>
        <p:xfrm>
          <a:off x="0" y="1000108"/>
          <a:ext cx="8715436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2EA-ECAB-459E-8AA1-364C82CEF930}" type="slidenum">
              <a:rPr lang="en-US" altLang="ja-JP"/>
              <a:pPr/>
              <a:t>8</a:t>
            </a:fld>
            <a:endParaRPr lang="en-US" altLang="ja-JP" dirty="0"/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0" y="142852"/>
            <a:ext cx="8569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 b="1" dirty="0" smtClean="0">
                <a:latin typeface="Arial" pitchFamily="34" charset="0"/>
                <a:cs typeface="Arial" pitchFamily="34" charset="0"/>
              </a:rPr>
              <a:t>Previous studies</a:t>
            </a:r>
            <a:endParaRPr lang="ja-JP" altLang="en-US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067" name="Group 83"/>
          <p:cNvGraphicFramePr>
            <a:graphicFrameLocks noGrp="1"/>
          </p:cNvGraphicFramePr>
          <p:nvPr/>
        </p:nvGraphicFramePr>
        <p:xfrm>
          <a:off x="214282" y="731520"/>
          <a:ext cx="8786874" cy="6126480"/>
        </p:xfrm>
        <a:graphic>
          <a:graphicData uri="http://schemas.openxmlformats.org/drawingml/2006/table">
            <a:tbl>
              <a:tblPr/>
              <a:tblGrid>
                <a:gridCol w="2643216"/>
                <a:gridCol w="2071709"/>
                <a:gridCol w="1214450"/>
                <a:gridCol w="1357327"/>
                <a:gridCol w="1500172"/>
              </a:tblGrid>
              <a:tr h="44120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Previous studies 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Economic performance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Findings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417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Total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on-site releases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off-site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transfers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7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Hart and </a:t>
                      </a:r>
                      <a:r>
                        <a:rPr kumimoji="1" lang="en-US" altLang="ja-JP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Ahuja</a:t>
                      </a: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(1996)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ROA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ROE</a:t>
                      </a:r>
                      <a:b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</a:b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ROS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－</a:t>
                      </a: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－</a:t>
                      </a: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7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Khanna</a:t>
                      </a: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, </a:t>
                      </a:r>
                      <a:r>
                        <a:rPr kumimoji="1" lang="en-US" altLang="ja-JP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Quimio</a:t>
                      </a: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 </a:t>
                      </a:r>
                      <a:r>
                        <a:rPr kumimoji="1" lang="en-US" altLang="ja-JP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andBojilova</a:t>
                      </a: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(1998)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Abnormal returns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×</a:t>
                      </a: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King,A.A</a:t>
                      </a: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. and Lenox, M.J.(2002)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Tobin’s 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ROA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－</a:t>
                      </a: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Dowell, Hart and </a:t>
                      </a:r>
                      <a:r>
                        <a:rPr kumimoji="1" lang="en-US" altLang="ja-JP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Yeung</a:t>
                      </a: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(2000)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Tobin’s 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Konar</a:t>
                      </a: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 and Cohen(2001)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Tobin’s 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明朝" pitchFamily="17" charset="-128"/>
                          <a:cs typeface="Arial" pitchFamily="34" charset="0"/>
                        </a:rPr>
                        <a:t>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明朝" pitchFamily="17" charset="-128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20F98-B2DA-436E-95A1-67C9491625CA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85720" y="214290"/>
            <a:ext cx="650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>
                <a:latin typeface="Arial" pitchFamily="34" charset="0"/>
                <a:cs typeface="Arial" pitchFamily="34" charset="0"/>
              </a:rPr>
              <a:t>Contribution of this paper</a:t>
            </a:r>
            <a:endParaRPr kumimoji="1" lang="ja-JP" alt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4282" y="1142984"/>
            <a:ext cx="84296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kumimoji="1" lang="en-US" altLang="ja-JP" sz="2400" dirty="0" smtClean="0">
                <a:latin typeface="Arial" pitchFamily="34" charset="0"/>
                <a:cs typeface="Arial" pitchFamily="34" charset="0"/>
              </a:rPr>
              <a:t>There is few studies that relationships between market value and </a:t>
            </a:r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emission reduction</a:t>
            </a:r>
            <a:r>
              <a:rPr kumimoji="1" lang="en-US" altLang="ja-JP" sz="2400" dirty="0" smtClean="0">
                <a:latin typeface="Arial" pitchFamily="34" charset="0"/>
                <a:cs typeface="Arial" pitchFamily="34" charset="0"/>
              </a:rPr>
              <a:t> in Japan.</a:t>
            </a:r>
          </a:p>
          <a:p>
            <a:pPr marL="457200" indent="-457200"/>
            <a:endParaRPr lang="en-US" altLang="ja-JP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/>
            <a:endParaRPr lang="en-US" altLang="ja-JP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/>
            <a:endParaRPr lang="en-US" altLang="ja-JP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 startAt="2"/>
            </a:pPr>
            <a:r>
              <a:rPr lang="en-US" altLang="ja-JP" sz="2400" dirty="0" smtClean="0"/>
              <a:t>I </a:t>
            </a:r>
            <a:r>
              <a:rPr lang="en-US" sz="2400" dirty="0" smtClean="0"/>
              <a:t>distinguishes between on-site releases</a:t>
            </a:r>
            <a:r>
              <a:rPr lang="ja-JP" altLang="en-US" sz="2400" dirty="0" smtClean="0"/>
              <a:t> </a:t>
            </a:r>
            <a:endParaRPr lang="en-US" altLang="ja-JP" sz="2400" dirty="0" smtClean="0"/>
          </a:p>
          <a:p>
            <a:pPr marL="457200" indent="-457200"/>
            <a:r>
              <a:rPr lang="en-US" sz="2400" dirty="0" smtClean="0"/>
              <a:t> </a:t>
            </a:r>
            <a:r>
              <a:rPr lang="en-US" sz="2400" dirty="0" smtClean="0"/>
              <a:t>   </a:t>
            </a:r>
            <a:r>
              <a:rPr lang="en-US" sz="2400" dirty="0" smtClean="0"/>
              <a:t>and </a:t>
            </a:r>
            <a:r>
              <a:rPr lang="en-US" sz="2400" dirty="0" smtClean="0"/>
              <a:t>off-site transfers to examine </a:t>
            </a:r>
            <a:r>
              <a:rPr lang="en-US" sz="2400" dirty="0" smtClean="0"/>
              <a:t>whether </a:t>
            </a:r>
            <a:r>
              <a:rPr lang="en-US" sz="2400" dirty="0" smtClean="0"/>
              <a:t>information provision has differential impacts on pollutants.</a:t>
            </a:r>
            <a:endParaRPr lang="ja-JP" altLang="en-US" sz="2400" dirty="0" smtClean="0"/>
          </a:p>
          <a:p>
            <a:pPr marL="457200" indent="-457200"/>
            <a:endParaRPr kumimoji="1" lang="en-US" altLang="ja-JP" sz="2400" dirty="0" smtClean="0">
              <a:latin typeface="Arial" pitchFamily="34" charset="0"/>
              <a:cs typeface="Arial" pitchFamily="34" charset="0"/>
            </a:endParaRP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　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</TotalTime>
  <Words>639</Words>
  <Application>Microsoft Office PowerPoint</Application>
  <PresentationFormat>画面に合わせる (4:3)</PresentationFormat>
  <Paragraphs>189</Paragraphs>
  <Slides>18</Slides>
  <Notes>4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0" baseType="lpstr">
      <vt:lpstr>Office テーマ</vt:lpstr>
      <vt:lpstr>数式</vt:lpstr>
      <vt:lpstr>Does the Stock Market Value the Firm’s Potential Chemical Risk Released and Transferred? : Empirical Study on the Japanese Pollutant Release and Transfer Register System 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</vt:vector>
  </TitlesOfParts>
  <Company>東京工業大学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omata</dc:creator>
  <cp:lastModifiedBy>omata</cp:lastModifiedBy>
  <cp:revision>321</cp:revision>
  <dcterms:created xsi:type="dcterms:W3CDTF">2009-05-11T05:59:56Z</dcterms:created>
  <dcterms:modified xsi:type="dcterms:W3CDTF">2009-06-11T21:35:50Z</dcterms:modified>
</cp:coreProperties>
</file>