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notesMasterIdLst>
    <p:notesMasterId r:id="rId27"/>
  </p:notesMasterIdLst>
  <p:handoutMasterIdLst>
    <p:handoutMasterId r:id="rId28"/>
  </p:handoutMasterIdLst>
  <p:sldIdLst>
    <p:sldId id="270" r:id="rId2"/>
    <p:sldId id="332" r:id="rId3"/>
    <p:sldId id="345" r:id="rId4"/>
    <p:sldId id="344" r:id="rId5"/>
    <p:sldId id="356" r:id="rId6"/>
    <p:sldId id="339" r:id="rId7"/>
    <p:sldId id="346" r:id="rId8"/>
    <p:sldId id="353" r:id="rId9"/>
    <p:sldId id="365" r:id="rId10"/>
    <p:sldId id="355" r:id="rId11"/>
    <p:sldId id="366" r:id="rId12"/>
    <p:sldId id="367" r:id="rId13"/>
    <p:sldId id="368" r:id="rId14"/>
    <p:sldId id="369" r:id="rId15"/>
    <p:sldId id="354" r:id="rId16"/>
    <p:sldId id="363" r:id="rId17"/>
    <p:sldId id="364" r:id="rId18"/>
    <p:sldId id="348" r:id="rId19"/>
    <p:sldId id="349" r:id="rId20"/>
    <p:sldId id="347" r:id="rId21"/>
    <p:sldId id="350" r:id="rId22"/>
    <p:sldId id="351" r:id="rId23"/>
    <p:sldId id="352" r:id="rId24"/>
    <p:sldId id="359" r:id="rId25"/>
    <p:sldId id="360" r:id="rId26"/>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a:srgbClr val="3366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42" autoAdjust="0"/>
    <p:restoredTop sz="83361" autoAdjust="0"/>
  </p:normalViewPr>
  <p:slideViewPr>
    <p:cSldViewPr>
      <p:cViewPr varScale="1">
        <p:scale>
          <a:sx n="65" d="100"/>
          <a:sy n="65" d="100"/>
        </p:scale>
        <p:origin x="-1320" y="-108"/>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s-ES"/>
          </a:p>
        </p:txBody>
      </p:sp>
      <p:sp>
        <p:nvSpPr>
          <p:cNvPr id="1361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s-ES"/>
          </a:p>
        </p:txBody>
      </p:sp>
      <p:sp>
        <p:nvSpPr>
          <p:cNvPr id="1361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s-ES"/>
          </a:p>
        </p:txBody>
      </p:sp>
      <p:sp>
        <p:nvSpPr>
          <p:cNvPr id="1361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3F387E8-36B9-4B8A-9721-F4A20344926E}" type="slidenum">
              <a:rPr lang="es-ES"/>
              <a:pPr/>
              <a:t>‹Nº›</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s-ES"/>
          </a:p>
        </p:txBody>
      </p:sp>
      <p:sp>
        <p:nvSpPr>
          <p:cNvPr id="399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s-ES"/>
          </a:p>
        </p:txBody>
      </p:sp>
      <p:sp>
        <p:nvSpPr>
          <p:cNvPr id="3994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99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399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s-ES"/>
          </a:p>
        </p:txBody>
      </p:sp>
      <p:sp>
        <p:nvSpPr>
          <p:cNvPr id="399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2B795E9C-B4EB-422D-A2BE-F28C4534C3C3}"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4578" name="Rectangle 2"/>
          <p:cNvSpPr>
            <a:spLocks noGrp="1" noChangeArrowheads="1"/>
          </p:cNvSpPr>
          <p:nvPr>
            <p:ph type="ctrTitle" sz="quarter"/>
          </p:nvPr>
        </p:nvSpPr>
        <p:spPr>
          <a:xfrm>
            <a:off x="685800" y="1676400"/>
            <a:ext cx="7772400" cy="1828800"/>
          </a:xfrm>
        </p:spPr>
        <p:txBody>
          <a:bodyPr/>
          <a:lstStyle>
            <a:lvl1pPr>
              <a:defRPr/>
            </a:lvl1pPr>
          </a:lstStyle>
          <a:p>
            <a:r>
              <a:rPr lang="es-ES"/>
              <a:t>Haga clic para cambiar el estilo de título	</a:t>
            </a:r>
          </a:p>
        </p:txBody>
      </p:sp>
      <p:sp>
        <p:nvSpPr>
          <p:cNvPr id="24579"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24580" name="Rectangle 4"/>
          <p:cNvSpPr>
            <a:spLocks noGrp="1" noChangeArrowheads="1"/>
          </p:cNvSpPr>
          <p:nvPr>
            <p:ph type="dt" sz="quarter" idx="2"/>
          </p:nvPr>
        </p:nvSpPr>
        <p:spPr/>
        <p:txBody>
          <a:bodyPr/>
          <a:lstStyle>
            <a:lvl1pPr>
              <a:defRPr/>
            </a:lvl1pPr>
          </a:lstStyle>
          <a:p>
            <a:endParaRPr lang="es-ES"/>
          </a:p>
        </p:txBody>
      </p:sp>
      <p:sp>
        <p:nvSpPr>
          <p:cNvPr id="24581" name="Rectangle 5"/>
          <p:cNvSpPr>
            <a:spLocks noGrp="1" noChangeArrowheads="1"/>
          </p:cNvSpPr>
          <p:nvPr>
            <p:ph type="ftr" sz="quarter" idx="3"/>
          </p:nvPr>
        </p:nvSpPr>
        <p:spPr/>
        <p:txBody>
          <a:bodyPr/>
          <a:lstStyle>
            <a:lvl1pPr>
              <a:defRPr/>
            </a:lvl1pPr>
          </a:lstStyle>
          <a:p>
            <a:endParaRPr lang="es-ES"/>
          </a:p>
        </p:txBody>
      </p:sp>
      <p:sp>
        <p:nvSpPr>
          <p:cNvPr id="24582" name="Rectangle 6"/>
          <p:cNvSpPr>
            <a:spLocks noGrp="1" noChangeArrowheads="1"/>
          </p:cNvSpPr>
          <p:nvPr>
            <p:ph type="sldNum" sz="quarter" idx="4"/>
          </p:nvPr>
        </p:nvSpPr>
        <p:spPr/>
        <p:txBody>
          <a:bodyPr/>
          <a:lstStyle>
            <a:lvl1pPr>
              <a:defRPr/>
            </a:lvl1pPr>
          </a:lstStyle>
          <a:p>
            <a:fld id="{78726C2C-450F-45A7-9E8A-1D88F5A41C14}" type="slidenum">
              <a:rPr lang="es-ES"/>
              <a:pPr/>
              <a:t>‹Nº›</a:t>
            </a:fld>
            <a:endParaRPr lang="es-E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46F7C179-88BC-419B-9FDA-636676A9EDB1}" type="slidenum">
              <a:rPr lang="es-ES"/>
              <a:pPr/>
              <a:t>‹Nº›</a:t>
            </a:fld>
            <a:endParaRPr lang="es-E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381000"/>
            <a:ext cx="2057400" cy="57150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381000"/>
            <a:ext cx="6019800" cy="57150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E9AAB0BD-4BDF-4CD9-B9BC-A64782937F1C}" type="slidenum">
              <a:rPr lang="es-ES"/>
              <a:pPr/>
              <a:t>‹Nº›</a:t>
            </a:fld>
            <a:endParaRPr lang="es-E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ítulo y texto encima de l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81000"/>
            <a:ext cx="8229600" cy="1371600"/>
          </a:xfrm>
        </p:spPr>
        <p:txBody>
          <a:bodyPr/>
          <a:lstStyle/>
          <a:p>
            <a:r>
              <a:rPr lang="es-ES" smtClean="0"/>
              <a:t>Haga clic para modificar el estilo de título del patrón</a:t>
            </a:r>
            <a:endParaRPr lang="es-ES"/>
          </a:p>
        </p:txBody>
      </p:sp>
      <p:sp>
        <p:nvSpPr>
          <p:cNvPr id="3" name="2 Marcador de texto"/>
          <p:cNvSpPr>
            <a:spLocks noGrp="1"/>
          </p:cNvSpPr>
          <p:nvPr>
            <p:ph type="body" sz="half" idx="1"/>
          </p:nvPr>
        </p:nvSpPr>
        <p:spPr>
          <a:xfrm>
            <a:off x="457200" y="1981200"/>
            <a:ext cx="8229600" cy="1981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57200" y="4114800"/>
            <a:ext cx="8229600" cy="1981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245225"/>
            <a:ext cx="2133600" cy="476250"/>
          </a:xfrm>
        </p:spPr>
        <p:txBody>
          <a:bodyPr/>
          <a:lstStyle>
            <a:lvl1pPr>
              <a:defRPr/>
            </a:lvl1pPr>
          </a:lstStyle>
          <a:p>
            <a:endParaRPr lang="es-ES"/>
          </a:p>
        </p:txBody>
      </p:sp>
      <p:sp>
        <p:nvSpPr>
          <p:cNvPr id="6" name="5 Marcador de pie de página"/>
          <p:cNvSpPr>
            <a:spLocks noGrp="1"/>
          </p:cNvSpPr>
          <p:nvPr>
            <p:ph type="ftr" sz="quarter" idx="11"/>
          </p:nvPr>
        </p:nvSpPr>
        <p:spPr>
          <a:xfrm>
            <a:off x="3124200" y="6245225"/>
            <a:ext cx="2895600" cy="476250"/>
          </a:xfrm>
        </p:spPr>
        <p:txBody>
          <a:bodyPr/>
          <a:lstStyle>
            <a:lvl1pPr>
              <a:defRPr/>
            </a:lvl1pPr>
          </a:lstStyle>
          <a:p>
            <a:endParaRPr lang="es-ES"/>
          </a:p>
        </p:txBody>
      </p:sp>
      <p:sp>
        <p:nvSpPr>
          <p:cNvPr id="7" name="6 Marcador de número de diapositiva"/>
          <p:cNvSpPr>
            <a:spLocks noGrp="1"/>
          </p:cNvSpPr>
          <p:nvPr>
            <p:ph type="sldNum" sz="quarter" idx="12"/>
          </p:nvPr>
        </p:nvSpPr>
        <p:spPr>
          <a:xfrm>
            <a:off x="6553200" y="6245225"/>
            <a:ext cx="2133600" cy="476250"/>
          </a:xfrm>
        </p:spPr>
        <p:txBody>
          <a:bodyPr/>
          <a:lstStyle>
            <a:lvl1pPr>
              <a:defRPr/>
            </a:lvl1pPr>
          </a:lstStyle>
          <a:p>
            <a:fld id="{7C420E57-EA5E-4FDE-9BAB-8996C6D60D57}" type="slidenum">
              <a:rPr lang="es-ES"/>
              <a:pPr/>
              <a:t>‹Nº›</a:t>
            </a:fld>
            <a:endParaRPr lang="es-E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B5A256EE-1FB3-4740-AD98-23A8E17B3D06}" type="slidenum">
              <a:rPr lang="es-ES"/>
              <a:pPr/>
              <a:t>‹Nº›</a:t>
            </a:fld>
            <a:endParaRPr lang="es-E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B099D27C-7D9F-4CD2-A0E9-1BD22A2765D6}" type="slidenum">
              <a:rPr lang="es-ES"/>
              <a:pPr/>
              <a:t>‹Nº›</a:t>
            </a:fld>
            <a:endParaRPr lang="es-E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FFBC1ED6-BCB4-43C8-B77E-13649E7CCE3D}" type="slidenum">
              <a:rPr lang="es-ES"/>
              <a:pPr/>
              <a:t>‹Nº›</a:t>
            </a:fld>
            <a:endParaRPr lang="es-E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3A72E798-7D85-4FF6-8AD2-1D5F7EF708DD}" type="slidenum">
              <a:rPr lang="es-ES"/>
              <a:pPr/>
              <a:t>‹Nº›</a:t>
            </a:fld>
            <a:endParaRPr lang="es-E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18FEEA99-4E84-450D-9CD1-6E1B8E71485B}" type="slidenum">
              <a:rPr lang="es-ES"/>
              <a:pPr/>
              <a:t>‹Nº›</a:t>
            </a:fld>
            <a:endParaRPr lang="es-E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0202742C-171A-41BE-9C5B-F3B784385DF9}" type="slidenum">
              <a:rPr lang="es-ES"/>
              <a:pPr/>
              <a:t>‹Nº›</a:t>
            </a:fld>
            <a:endParaRPr lang="es-E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B9ED977A-8079-45E9-B2B5-B92AF40F7C91}" type="slidenum">
              <a:rPr lang="es-ES"/>
              <a:pPr/>
              <a:t>‹Nº›</a:t>
            </a:fld>
            <a:endParaRPr lang="es-E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AB6EC900-C9DA-43E7-B9E6-67F0D010CA2B}" type="slidenum">
              <a:rPr lang="es-ES"/>
              <a:pPr/>
              <a:t>‹Nº›</a:t>
            </a:fld>
            <a:endParaRPr lang="es-E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23555"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3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endParaRPr lang="es-ES"/>
          </a:p>
        </p:txBody>
      </p:sp>
      <p:sp>
        <p:nvSpPr>
          <p:cNvPr id="23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endParaRPr lang="es-ES"/>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fld id="{54C0B510-6AFE-40D5-8AEE-B6095D161CED}" type="slidenum">
              <a:rPr lang="es-ES"/>
              <a:pPr/>
              <a:t>‹Nº›</a:t>
            </a:fld>
            <a:endParaRPr lang="es-ES"/>
          </a:p>
        </p:txBody>
      </p:sp>
    </p:spTree>
  </p:cSld>
  <p:clrMap bg1="dk2" tx1="lt1" bg2="dk1"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transition/>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323850" y="692150"/>
            <a:ext cx="8497888" cy="3387725"/>
          </a:xfrm>
          <a:prstGeom prst="rect">
            <a:avLst/>
          </a:prstGeom>
          <a:noFill/>
          <a:ln w="9525">
            <a:noFill/>
            <a:miter lim="800000"/>
            <a:headEnd/>
            <a:tailEnd/>
          </a:ln>
          <a:effectLst/>
        </p:spPr>
        <p:txBody>
          <a:bodyPr>
            <a:spAutoFit/>
          </a:bodyPr>
          <a:lstStyle/>
          <a:p>
            <a:pPr algn="ctr">
              <a:spcBef>
                <a:spcPct val="50000"/>
              </a:spcBef>
            </a:pPr>
            <a:r>
              <a:rPr lang="en-GB" sz="3600" b="1" dirty="0"/>
              <a:t>Alternatives from policies of disclosure of companies’ environmental performance &amp; connections with the reduction of information asymmetry and signalling</a:t>
            </a:r>
            <a:r>
              <a:rPr lang="es-ES" dirty="0"/>
              <a:t> </a:t>
            </a:r>
          </a:p>
        </p:txBody>
      </p:sp>
      <p:sp>
        <p:nvSpPr>
          <p:cNvPr id="45060" name="Line 4"/>
          <p:cNvSpPr>
            <a:spLocks noChangeShapeType="1"/>
          </p:cNvSpPr>
          <p:nvPr/>
        </p:nvSpPr>
        <p:spPr bwMode="auto">
          <a:xfrm>
            <a:off x="179388" y="692150"/>
            <a:ext cx="8604250" cy="0"/>
          </a:xfrm>
          <a:prstGeom prst="line">
            <a:avLst/>
          </a:prstGeom>
          <a:noFill/>
          <a:ln w="57150">
            <a:solidFill>
              <a:schemeClr val="bg2"/>
            </a:solidFill>
            <a:round/>
            <a:headEnd/>
            <a:tailEnd/>
          </a:ln>
          <a:effectLst/>
        </p:spPr>
        <p:txBody>
          <a:bodyPr/>
          <a:lstStyle/>
          <a:p>
            <a:endParaRPr lang="es-ES" dirty="0"/>
          </a:p>
        </p:txBody>
      </p:sp>
      <p:sp>
        <p:nvSpPr>
          <p:cNvPr id="45061" name="Line 5"/>
          <p:cNvSpPr>
            <a:spLocks noChangeShapeType="1"/>
          </p:cNvSpPr>
          <p:nvPr/>
        </p:nvSpPr>
        <p:spPr bwMode="auto">
          <a:xfrm>
            <a:off x="539750" y="4292600"/>
            <a:ext cx="8604250" cy="0"/>
          </a:xfrm>
          <a:prstGeom prst="line">
            <a:avLst/>
          </a:prstGeom>
          <a:noFill/>
          <a:ln w="57150">
            <a:solidFill>
              <a:schemeClr val="bg2"/>
            </a:solidFill>
            <a:round/>
            <a:headEnd/>
            <a:tailEnd/>
          </a:ln>
          <a:effectLst/>
        </p:spPr>
        <p:txBody>
          <a:bodyPr/>
          <a:lstStyle/>
          <a:p>
            <a:endParaRPr lang="es-ES" dirty="0"/>
          </a:p>
        </p:txBody>
      </p:sp>
      <p:sp>
        <p:nvSpPr>
          <p:cNvPr id="45063" name="Rectangle 7"/>
          <p:cNvSpPr>
            <a:spLocks noChangeArrowheads="1"/>
          </p:cNvSpPr>
          <p:nvPr/>
        </p:nvSpPr>
        <p:spPr bwMode="auto">
          <a:xfrm>
            <a:off x="1187450" y="4797425"/>
            <a:ext cx="7056438" cy="1462088"/>
          </a:xfrm>
          <a:prstGeom prst="rect">
            <a:avLst/>
          </a:prstGeom>
          <a:noFill/>
          <a:ln w="9525">
            <a:noFill/>
            <a:miter lim="800000"/>
            <a:headEnd/>
            <a:tailEnd/>
          </a:ln>
          <a:effectLst/>
        </p:spPr>
        <p:txBody>
          <a:bodyPr>
            <a:spAutoFit/>
          </a:bodyPr>
          <a:lstStyle/>
          <a:p>
            <a:pPr algn="ctr"/>
            <a:r>
              <a:rPr lang="es-ES" sz="2400" b="1" dirty="0">
                <a:solidFill>
                  <a:srgbClr val="FFFF00"/>
                </a:solidFill>
              </a:rPr>
              <a:t>Javier Delgado Ceballos (UGR)</a:t>
            </a:r>
          </a:p>
          <a:p>
            <a:pPr algn="ctr"/>
            <a:r>
              <a:rPr lang="es-ES" sz="2400" b="1" dirty="0">
                <a:solidFill>
                  <a:srgbClr val="FFFF00"/>
                </a:solidFill>
              </a:rPr>
              <a:t>Alberto Aragón Correa (UGR)</a:t>
            </a:r>
          </a:p>
          <a:p>
            <a:pPr algn="ctr"/>
            <a:r>
              <a:rPr lang="es-ES" sz="2400" b="1" dirty="0">
                <a:solidFill>
                  <a:srgbClr val="FFFF00"/>
                </a:solidFill>
              </a:rPr>
              <a:t>George </a:t>
            </a:r>
            <a:r>
              <a:rPr lang="es-ES" sz="2400" b="1" dirty="0" err="1">
                <a:solidFill>
                  <a:srgbClr val="FFFF00"/>
                </a:solidFill>
              </a:rPr>
              <a:t>Kassinis</a:t>
            </a:r>
            <a:r>
              <a:rPr lang="es-ES" sz="2400" b="1" dirty="0">
                <a:solidFill>
                  <a:srgbClr val="FFFF00"/>
                </a:solidFill>
              </a:rPr>
              <a:t> (U. </a:t>
            </a:r>
            <a:r>
              <a:rPr lang="es-ES" sz="2400" b="1" dirty="0" err="1">
                <a:solidFill>
                  <a:srgbClr val="FFFF00"/>
                </a:solidFill>
              </a:rPr>
              <a:t>Cyprus</a:t>
            </a:r>
            <a:r>
              <a:rPr lang="es-ES" sz="2400" b="1" dirty="0">
                <a:solidFill>
                  <a:srgbClr val="FFFF00"/>
                </a:solidFill>
              </a:rPr>
              <a:t>)</a:t>
            </a:r>
            <a:endParaRPr lang="es-ES" b="1" dirty="0">
              <a:solidFill>
                <a:srgbClr val="FFFF00"/>
              </a:solidFill>
            </a:endParaRPr>
          </a:p>
          <a:p>
            <a:endParaRPr lang="es-ES" b="1" dirty="0">
              <a:solidFill>
                <a:srgbClr val="FFFF00"/>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0" y="188913"/>
            <a:ext cx="9144000" cy="671512"/>
          </a:xfrm>
        </p:spPr>
        <p:txBody>
          <a:bodyPr/>
          <a:lstStyle/>
          <a:p>
            <a:r>
              <a:rPr lang="en-US" sz="3200" b="1" dirty="0" smtClean="0">
                <a:solidFill>
                  <a:schemeClr val="tx1"/>
                </a:solidFill>
                <a:effectLst/>
              </a:rPr>
              <a:t>PRTRs background</a:t>
            </a:r>
            <a:endParaRPr lang="en-US" sz="3200" b="1" dirty="0">
              <a:solidFill>
                <a:schemeClr val="tx1"/>
              </a:solidFill>
              <a:effectLst/>
            </a:endParaRPr>
          </a:p>
        </p:txBody>
      </p:sp>
      <p:sp>
        <p:nvSpPr>
          <p:cNvPr id="172035" name="Rectangle 3"/>
          <p:cNvSpPr>
            <a:spLocks noGrp="1" noChangeArrowheads="1"/>
          </p:cNvSpPr>
          <p:nvPr>
            <p:ph type="body" idx="1"/>
          </p:nvPr>
        </p:nvSpPr>
        <p:spPr>
          <a:xfrm>
            <a:off x="179388" y="1268413"/>
            <a:ext cx="8964612" cy="5111750"/>
          </a:xfrm>
        </p:spPr>
        <p:txBody>
          <a:bodyPr>
            <a:normAutofit/>
          </a:bodyPr>
          <a:lstStyle/>
          <a:p>
            <a:r>
              <a:rPr lang="en-US" b="1" dirty="0"/>
              <a:t>W</a:t>
            </a:r>
            <a:r>
              <a:rPr lang="en-US" b="1" dirty="0" smtClean="0"/>
              <a:t>illingness </a:t>
            </a:r>
            <a:r>
              <a:rPr lang="en-US" b="1" dirty="0"/>
              <a:t>to know what was happening within industrial </a:t>
            </a:r>
            <a:r>
              <a:rPr lang="en-US" b="1" dirty="0" smtClean="0"/>
              <a:t>plants</a:t>
            </a:r>
          </a:p>
          <a:p>
            <a:pPr lvl="1"/>
            <a:r>
              <a:rPr lang="en-US" b="1" dirty="0" smtClean="0"/>
              <a:t>Public Right-to-know – Bhopal (India)</a:t>
            </a:r>
            <a:endParaRPr lang="en-US" b="1" dirty="0" smtClean="0"/>
          </a:p>
          <a:p>
            <a:r>
              <a:rPr lang="en-US" b="1" dirty="0" smtClean="0"/>
              <a:t>Existence </a:t>
            </a:r>
            <a:r>
              <a:rPr lang="en-US" b="1" dirty="0"/>
              <a:t>of environmental information </a:t>
            </a:r>
            <a:r>
              <a:rPr lang="en-US" b="1" dirty="0" smtClean="0"/>
              <a:t>asymmetry</a:t>
            </a:r>
            <a:r>
              <a:rPr lang="en-US" b="1" dirty="0"/>
              <a:t> </a:t>
            </a:r>
            <a:r>
              <a:rPr lang="en-US" b="1" dirty="0" smtClean="0"/>
              <a:t>between firms and communities</a:t>
            </a:r>
          </a:p>
          <a:p>
            <a:pPr lvl="1"/>
            <a:r>
              <a:rPr lang="en-US" b="1" dirty="0" smtClean="0"/>
              <a:t>Consumers and community are only partially aware of installations’ </a:t>
            </a:r>
            <a:r>
              <a:rPr lang="en-US" b="1" dirty="0" err="1" smtClean="0"/>
              <a:t>env</a:t>
            </a:r>
            <a:r>
              <a:rPr lang="en-US" b="1" dirty="0" smtClean="0"/>
              <a:t>’ </a:t>
            </a:r>
            <a:r>
              <a:rPr lang="en-US" b="1" dirty="0" err="1" smtClean="0"/>
              <a:t>behaviour</a:t>
            </a:r>
            <a:endParaRPr lang="en-US" b="1"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0" y="188913"/>
            <a:ext cx="9144000" cy="671512"/>
          </a:xfrm>
        </p:spPr>
        <p:txBody>
          <a:bodyPr/>
          <a:lstStyle/>
          <a:p>
            <a:r>
              <a:rPr lang="en-US" sz="3200" b="1" dirty="0" smtClean="0">
                <a:solidFill>
                  <a:schemeClr val="tx1"/>
                </a:solidFill>
                <a:effectLst/>
              </a:rPr>
              <a:t>PRTRs background</a:t>
            </a:r>
            <a:endParaRPr lang="en-US" sz="3200" b="1" dirty="0">
              <a:solidFill>
                <a:schemeClr val="tx1"/>
              </a:solidFill>
              <a:effectLst/>
            </a:endParaRPr>
          </a:p>
        </p:txBody>
      </p:sp>
      <p:sp>
        <p:nvSpPr>
          <p:cNvPr id="172035" name="Rectangle 3"/>
          <p:cNvSpPr>
            <a:spLocks noGrp="1" noChangeArrowheads="1"/>
          </p:cNvSpPr>
          <p:nvPr>
            <p:ph type="body" idx="1"/>
          </p:nvPr>
        </p:nvSpPr>
        <p:spPr>
          <a:xfrm>
            <a:off x="179388" y="1268413"/>
            <a:ext cx="8964612" cy="5111750"/>
          </a:xfrm>
        </p:spPr>
        <p:txBody>
          <a:bodyPr>
            <a:normAutofit/>
          </a:bodyPr>
          <a:lstStyle/>
          <a:p>
            <a:r>
              <a:rPr lang="en-US" b="1" dirty="0" smtClean="0"/>
              <a:t>PRTRs send signals to s/</a:t>
            </a:r>
            <a:r>
              <a:rPr lang="en-US" b="1" dirty="0" err="1" smtClean="0"/>
              <a:t>h’s</a:t>
            </a:r>
            <a:r>
              <a:rPr lang="en-US" b="1" dirty="0" smtClean="0"/>
              <a:t> and markets about installations performance</a:t>
            </a:r>
          </a:p>
          <a:p>
            <a:r>
              <a:rPr lang="en-US" b="1" dirty="0" smtClean="0"/>
              <a:t>Signaling theory suggests that key attributes of the firm provide information that shapes the impression that individuals form of the organizations and it can be used to examine firm reputation and its impact on individual </a:t>
            </a:r>
            <a:r>
              <a:rPr lang="en-US" b="1" dirty="0" err="1" smtClean="0"/>
              <a:t>behaviours</a:t>
            </a:r>
            <a:r>
              <a:rPr lang="en-US" b="1" dirty="0" smtClean="0"/>
              <a:t>, attitudes and decision making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0" y="188913"/>
            <a:ext cx="9144000" cy="671512"/>
          </a:xfrm>
        </p:spPr>
        <p:txBody>
          <a:bodyPr/>
          <a:lstStyle/>
          <a:p>
            <a:r>
              <a:rPr lang="en-US" sz="3200" b="1" dirty="0" smtClean="0">
                <a:solidFill>
                  <a:schemeClr val="tx1"/>
                </a:solidFill>
                <a:effectLst/>
              </a:rPr>
              <a:t>PRTRs background</a:t>
            </a:r>
            <a:endParaRPr lang="en-US" sz="3200" b="1" dirty="0">
              <a:solidFill>
                <a:schemeClr val="tx1"/>
              </a:solidFill>
              <a:effectLst/>
            </a:endParaRPr>
          </a:p>
        </p:txBody>
      </p:sp>
      <p:sp>
        <p:nvSpPr>
          <p:cNvPr id="172035" name="Rectangle 3"/>
          <p:cNvSpPr>
            <a:spLocks noGrp="1" noChangeArrowheads="1"/>
          </p:cNvSpPr>
          <p:nvPr>
            <p:ph type="body" idx="1"/>
          </p:nvPr>
        </p:nvSpPr>
        <p:spPr>
          <a:xfrm>
            <a:off x="179388" y="1268413"/>
            <a:ext cx="8964612" cy="5111750"/>
          </a:xfrm>
        </p:spPr>
        <p:txBody>
          <a:bodyPr>
            <a:normAutofit/>
          </a:bodyPr>
          <a:lstStyle/>
          <a:p>
            <a:r>
              <a:rPr lang="en-US" b="1" dirty="0" smtClean="0"/>
              <a:t>S/H’s are increasingly using PRTRs data to measure organizations’ </a:t>
            </a:r>
            <a:r>
              <a:rPr lang="en-US" b="1" dirty="0" err="1" smtClean="0"/>
              <a:t>env</a:t>
            </a:r>
            <a:r>
              <a:rPr lang="en-US" b="1" dirty="0" smtClean="0"/>
              <a:t>’ performance (</a:t>
            </a:r>
            <a:r>
              <a:rPr lang="en-US" b="1" dirty="0" err="1" smtClean="0"/>
              <a:t>Toffel</a:t>
            </a:r>
            <a:r>
              <a:rPr lang="en-US" b="1" dirty="0" smtClean="0"/>
              <a:t> &amp; Marshall, 2004)</a:t>
            </a:r>
          </a:p>
          <a:p>
            <a:r>
              <a:rPr lang="en-US" b="1" dirty="0" smtClean="0"/>
              <a:t>Community s/h are concerned about installations’ </a:t>
            </a:r>
            <a:r>
              <a:rPr lang="en-US" b="1" dirty="0" err="1" smtClean="0"/>
              <a:t>env</a:t>
            </a:r>
            <a:r>
              <a:rPr lang="en-US" b="1" dirty="0" smtClean="0"/>
              <a:t>’ info’ released by PRTRs because of the consequences for </a:t>
            </a:r>
            <a:r>
              <a:rPr lang="en-US" b="1" dirty="0" err="1" smtClean="0"/>
              <a:t>env</a:t>
            </a:r>
            <a:r>
              <a:rPr lang="en-US" b="1" dirty="0" smtClean="0"/>
              <a:t>’ impacts and human hazards.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0" y="188913"/>
            <a:ext cx="9144000" cy="671512"/>
          </a:xfrm>
        </p:spPr>
        <p:txBody>
          <a:bodyPr/>
          <a:lstStyle/>
          <a:p>
            <a:r>
              <a:rPr lang="en-US" sz="3200" b="1" dirty="0" smtClean="0">
                <a:solidFill>
                  <a:schemeClr val="tx1"/>
                </a:solidFill>
                <a:effectLst/>
              </a:rPr>
              <a:t>PRTRs background</a:t>
            </a:r>
            <a:endParaRPr lang="en-US" sz="3200" b="1" dirty="0">
              <a:solidFill>
                <a:schemeClr val="tx1"/>
              </a:solidFill>
              <a:effectLst/>
            </a:endParaRPr>
          </a:p>
        </p:txBody>
      </p:sp>
      <p:sp>
        <p:nvSpPr>
          <p:cNvPr id="172035" name="Rectangle 3"/>
          <p:cNvSpPr>
            <a:spLocks noGrp="1" noChangeArrowheads="1"/>
          </p:cNvSpPr>
          <p:nvPr>
            <p:ph type="body" idx="1"/>
          </p:nvPr>
        </p:nvSpPr>
        <p:spPr>
          <a:xfrm>
            <a:off x="179388" y="1268413"/>
            <a:ext cx="8964612" cy="5111750"/>
          </a:xfrm>
        </p:spPr>
        <p:txBody>
          <a:bodyPr>
            <a:normAutofit fontScale="77500" lnSpcReduction="20000"/>
          </a:bodyPr>
          <a:lstStyle/>
          <a:p>
            <a:r>
              <a:rPr lang="en-US" b="1" dirty="0" smtClean="0"/>
              <a:t>PRTRs rank installations summing annual emissions of substances released by a facility in a given year.</a:t>
            </a:r>
          </a:p>
          <a:p>
            <a:r>
              <a:rPr lang="en-US" b="1" dirty="0" smtClean="0"/>
              <a:t>It may be clear that it is a poor and crude proxy to indicate installations </a:t>
            </a:r>
            <a:r>
              <a:rPr lang="en-US" b="1" dirty="0" err="1" smtClean="0"/>
              <a:t>env</a:t>
            </a:r>
            <a:r>
              <a:rPr lang="en-US" b="1" dirty="0" smtClean="0"/>
              <a:t>’ performance as it depends on various factors as the chemical’s characteristics and the medium which is release (</a:t>
            </a:r>
            <a:r>
              <a:rPr lang="en-US" b="1" dirty="0" err="1" smtClean="0"/>
              <a:t>Toffel</a:t>
            </a:r>
            <a:r>
              <a:rPr lang="en-US" b="1" dirty="0" smtClean="0"/>
              <a:t> &amp; Marshall, 2004)</a:t>
            </a:r>
          </a:p>
          <a:p>
            <a:r>
              <a:rPr lang="en-US" dirty="0"/>
              <a:t>As a consequence, some researchers (</a:t>
            </a:r>
            <a:r>
              <a:rPr lang="en-US" dirty="0" err="1"/>
              <a:t>Karam</a:t>
            </a:r>
            <a:r>
              <a:rPr lang="en-US" dirty="0"/>
              <a:t>, Craig and </a:t>
            </a:r>
            <a:r>
              <a:rPr lang="en-US" dirty="0" err="1"/>
              <a:t>Currey</a:t>
            </a:r>
            <a:r>
              <a:rPr lang="en-US" dirty="0"/>
              <a:t>, 1991; </a:t>
            </a:r>
            <a:r>
              <a:rPr lang="en-US" dirty="0" err="1"/>
              <a:t>Toffel</a:t>
            </a:r>
            <a:r>
              <a:rPr lang="en-US" dirty="0"/>
              <a:t> and Marshall, 2004) argue that in order to measure installations’ environmental data, it could be appropriate the use of the weighting emissions data using the each PRTRs standard limits or toxicity estimates so that TRI-based measures more accurately reflect real differences</a:t>
            </a:r>
            <a:endParaRPr lang="en-US" b="1" dirty="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0" y="188913"/>
            <a:ext cx="9144000" cy="671512"/>
          </a:xfrm>
        </p:spPr>
        <p:txBody>
          <a:bodyPr/>
          <a:lstStyle/>
          <a:p>
            <a:r>
              <a:rPr lang="en-US" sz="3200" b="1" dirty="0" smtClean="0">
                <a:solidFill>
                  <a:schemeClr val="tx1"/>
                </a:solidFill>
                <a:effectLst/>
              </a:rPr>
              <a:t>PRTRs background</a:t>
            </a:r>
            <a:endParaRPr lang="en-US" sz="3200" b="1" dirty="0">
              <a:solidFill>
                <a:schemeClr val="tx1"/>
              </a:solidFill>
              <a:effectLst/>
            </a:endParaRPr>
          </a:p>
        </p:txBody>
      </p:sp>
      <p:sp>
        <p:nvSpPr>
          <p:cNvPr id="172035" name="Rectangle 3"/>
          <p:cNvSpPr>
            <a:spLocks noGrp="1" noChangeArrowheads="1"/>
          </p:cNvSpPr>
          <p:nvPr>
            <p:ph type="body" idx="1"/>
          </p:nvPr>
        </p:nvSpPr>
        <p:spPr>
          <a:xfrm>
            <a:off x="179388" y="1268413"/>
            <a:ext cx="8964612" cy="5111750"/>
          </a:xfrm>
        </p:spPr>
        <p:txBody>
          <a:bodyPr>
            <a:normAutofit fontScale="77500" lnSpcReduction="20000"/>
          </a:bodyPr>
          <a:lstStyle/>
          <a:p>
            <a:r>
              <a:rPr lang="en-US" b="1" dirty="0" smtClean="0"/>
              <a:t>PRTRs rank installations summing annual emissions of substances released by a facility in a given year.</a:t>
            </a:r>
          </a:p>
          <a:p>
            <a:r>
              <a:rPr lang="en-US" b="1" dirty="0" smtClean="0"/>
              <a:t>It may be clear that it is a poor and crude proxy to indicate installations </a:t>
            </a:r>
            <a:r>
              <a:rPr lang="en-US" b="1" dirty="0" err="1" smtClean="0"/>
              <a:t>env</a:t>
            </a:r>
            <a:r>
              <a:rPr lang="en-US" b="1" dirty="0" smtClean="0"/>
              <a:t>’ performance as it depends on various factors as the chemical’s characteristics and the medium which is release (</a:t>
            </a:r>
            <a:r>
              <a:rPr lang="en-US" b="1" dirty="0" err="1" smtClean="0"/>
              <a:t>Toffel</a:t>
            </a:r>
            <a:r>
              <a:rPr lang="en-US" b="1" dirty="0" smtClean="0"/>
              <a:t> &amp; Marshall, 2004)</a:t>
            </a:r>
          </a:p>
          <a:p>
            <a:r>
              <a:rPr lang="en-US" dirty="0"/>
              <a:t>As a consequence, some researchers (</a:t>
            </a:r>
            <a:r>
              <a:rPr lang="en-US" dirty="0" err="1"/>
              <a:t>Karam</a:t>
            </a:r>
            <a:r>
              <a:rPr lang="en-US" dirty="0"/>
              <a:t>, Craig and </a:t>
            </a:r>
            <a:r>
              <a:rPr lang="en-US" dirty="0" err="1"/>
              <a:t>Currey</a:t>
            </a:r>
            <a:r>
              <a:rPr lang="en-US" dirty="0"/>
              <a:t>, 1991; </a:t>
            </a:r>
            <a:r>
              <a:rPr lang="en-US" dirty="0" err="1"/>
              <a:t>Toffel</a:t>
            </a:r>
            <a:r>
              <a:rPr lang="en-US" dirty="0"/>
              <a:t> and Marshall, 2004) argue that in order to measure installations’ environmental data, it could be appropriate the use of the weighting emissions data using the each PRTRs standard limits or toxicity estimates so that TRI-based measures more accurately reflect real differences</a:t>
            </a:r>
            <a:endParaRPr lang="en-US" b="1"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Hyphoteses</a:t>
            </a:r>
          </a:p>
        </p:txBody>
      </p:sp>
      <p:sp>
        <p:nvSpPr>
          <p:cNvPr id="171011" name="Rectangle 3"/>
          <p:cNvSpPr>
            <a:spLocks noGrp="1" noChangeArrowheads="1"/>
          </p:cNvSpPr>
          <p:nvPr>
            <p:ph type="body" idx="1"/>
          </p:nvPr>
        </p:nvSpPr>
        <p:spPr>
          <a:xfrm>
            <a:off x="179388" y="1844675"/>
            <a:ext cx="8964612" cy="4535488"/>
          </a:xfrm>
        </p:spPr>
        <p:txBody>
          <a:bodyPr/>
          <a:lstStyle/>
          <a:p>
            <a:pPr>
              <a:buNone/>
            </a:pPr>
            <a:r>
              <a:rPr lang="en-US" b="1" dirty="0" smtClean="0"/>
              <a:t>Hypotheses </a:t>
            </a:r>
            <a:r>
              <a:rPr lang="en-US" b="1" dirty="0"/>
              <a:t>1: Toxicity-weighted environmental information classifies installations differently than in an absolute environmental pollution terms.</a:t>
            </a:r>
            <a:endParaRPr lang="es-ES" dirty="0"/>
          </a:p>
          <a:p>
            <a:pPr>
              <a:buFont typeface="Wingdings" pitchFamily="2" charset="2"/>
              <a:buNone/>
            </a:pPr>
            <a:endParaRPr lang="es-ES" b="1" dirty="0"/>
          </a:p>
          <a:p>
            <a:pPr>
              <a:buFont typeface="Wingdings" pitchFamily="2" charset="2"/>
              <a:buNone/>
            </a:pPr>
            <a:endParaRPr lang="en-US" b="1"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214283" y="188912"/>
            <a:ext cx="8715436" cy="882633"/>
          </a:xfrm>
        </p:spPr>
        <p:txBody>
          <a:bodyPr/>
          <a:lstStyle/>
          <a:p>
            <a:pPr algn="l"/>
            <a:r>
              <a:rPr lang="en-US" sz="3200" b="1" dirty="0" smtClean="0">
                <a:solidFill>
                  <a:schemeClr val="tx1"/>
                </a:solidFill>
                <a:effectLst/>
              </a:rPr>
              <a:t>Further info: Operational dynamics</a:t>
            </a:r>
            <a:endParaRPr lang="en-US" sz="3200" b="1" dirty="0">
              <a:solidFill>
                <a:schemeClr val="tx1"/>
              </a:solidFill>
              <a:effectLst/>
            </a:endParaRPr>
          </a:p>
        </p:txBody>
      </p:sp>
      <p:sp>
        <p:nvSpPr>
          <p:cNvPr id="171011" name="Rectangle 3"/>
          <p:cNvSpPr>
            <a:spLocks noGrp="1" noChangeArrowheads="1"/>
          </p:cNvSpPr>
          <p:nvPr>
            <p:ph type="body" idx="1"/>
          </p:nvPr>
        </p:nvSpPr>
        <p:spPr>
          <a:xfrm>
            <a:off x="179388" y="1428736"/>
            <a:ext cx="8964612" cy="4951427"/>
          </a:xfrm>
        </p:spPr>
        <p:txBody>
          <a:bodyPr/>
          <a:lstStyle/>
          <a:p>
            <a:r>
              <a:rPr lang="en-US" b="1" dirty="0" smtClean="0"/>
              <a:t>Impor</a:t>
            </a:r>
            <a:r>
              <a:rPr lang="en-US" b="1" dirty="0" smtClean="0"/>
              <a:t>tance</a:t>
            </a:r>
            <a:r>
              <a:rPr lang="es-ES" b="1" dirty="0" smtClean="0"/>
              <a:t> </a:t>
            </a:r>
            <a:r>
              <a:rPr lang="en-US" b="1" dirty="0" smtClean="0"/>
              <a:t>of o</a:t>
            </a:r>
            <a:r>
              <a:rPr lang="en-US" b="1" dirty="0" smtClean="0"/>
              <a:t>perational dynamics to measure installation’s </a:t>
            </a:r>
            <a:r>
              <a:rPr lang="en-US" b="1" dirty="0" err="1" smtClean="0"/>
              <a:t>env</a:t>
            </a:r>
            <a:r>
              <a:rPr lang="en-US" b="1" dirty="0" smtClean="0"/>
              <a:t>’ performance (</a:t>
            </a:r>
            <a:r>
              <a:rPr lang="en-US" b="1" dirty="0" err="1" smtClean="0"/>
              <a:t>Cairncross</a:t>
            </a:r>
            <a:r>
              <a:rPr lang="en-US" b="1" dirty="0" smtClean="0"/>
              <a:t>, 1992; and others)</a:t>
            </a:r>
          </a:p>
          <a:p>
            <a:r>
              <a:rPr lang="en-US" b="1" dirty="0" smtClean="0"/>
              <a:t>To know how efficient firms</a:t>
            </a:r>
          </a:p>
          <a:p>
            <a:r>
              <a:rPr lang="en-US" b="1" dirty="0" smtClean="0"/>
              <a:t>Need to adjust data from PRTRs (</a:t>
            </a:r>
            <a:r>
              <a:rPr lang="en-US" b="1" dirty="0" err="1" smtClean="0"/>
              <a:t>Karam</a:t>
            </a:r>
            <a:r>
              <a:rPr lang="en-US" b="1" dirty="0" smtClean="0"/>
              <a:t> et al.,1991)</a:t>
            </a:r>
            <a:endParaRPr lang="en-US" b="1" dirty="0"/>
          </a:p>
          <a:p>
            <a:pPr lvl="1">
              <a:buNone/>
            </a:pPr>
            <a:endParaRPr lang="es-ES" b="1" dirty="0" smtClean="0"/>
          </a:p>
          <a:p>
            <a:pPr>
              <a:buFont typeface="Wingdings" pitchFamily="2" charset="2"/>
              <a:buNone/>
            </a:pPr>
            <a:endParaRPr lang="en-US" b="1"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Hyphoteses</a:t>
            </a:r>
          </a:p>
        </p:txBody>
      </p:sp>
      <p:sp>
        <p:nvSpPr>
          <p:cNvPr id="171011" name="Rectangle 3"/>
          <p:cNvSpPr>
            <a:spLocks noGrp="1" noChangeArrowheads="1"/>
          </p:cNvSpPr>
          <p:nvPr>
            <p:ph type="body" idx="1"/>
          </p:nvPr>
        </p:nvSpPr>
        <p:spPr>
          <a:xfrm>
            <a:off x="179388" y="1214422"/>
            <a:ext cx="8964612" cy="5165741"/>
          </a:xfrm>
        </p:spPr>
        <p:txBody>
          <a:bodyPr>
            <a:normAutofit fontScale="77500" lnSpcReduction="20000"/>
          </a:bodyPr>
          <a:lstStyle/>
          <a:p>
            <a:r>
              <a:rPr lang="en-US" b="1" dirty="0" smtClean="0"/>
              <a:t>Hypotheses 2 a: Environmental information expressed in terms that take into account number of employees and toxicity-weighted environmental information may send a more accurate signal to firm management, regulators or market regarding a firm’s environmental performance.  </a:t>
            </a:r>
            <a:endParaRPr lang="es-ES" b="1" dirty="0"/>
          </a:p>
          <a:p>
            <a:r>
              <a:rPr lang="en-US" b="1" dirty="0" smtClean="0"/>
              <a:t> </a:t>
            </a:r>
            <a:endParaRPr lang="es-ES" dirty="0" smtClean="0"/>
          </a:p>
          <a:p>
            <a:r>
              <a:rPr lang="en-US" b="1" dirty="0" smtClean="0"/>
              <a:t>Hypotheses 2 b: Environmental information expressed in terms that take into account number of operating hours and toxicity-weighted environmental information may send a more accurate signal to firm management, regulators or market regarding a firm’s environmental performance.</a:t>
            </a:r>
            <a:endParaRPr lang="es-ES" dirty="0" smtClean="0"/>
          </a:p>
          <a:p>
            <a:pPr>
              <a:buNone/>
            </a:pPr>
            <a:endParaRPr lang="es-ES" dirty="0"/>
          </a:p>
          <a:p>
            <a:pPr>
              <a:buFont typeface="Wingdings" pitchFamily="2" charset="2"/>
              <a:buNone/>
            </a:pPr>
            <a:endParaRPr lang="es-ES" b="1" dirty="0"/>
          </a:p>
          <a:p>
            <a:pPr>
              <a:buFont typeface="Wingdings" pitchFamily="2" charset="2"/>
              <a:buNone/>
            </a:pPr>
            <a:endParaRPr lang="en-US" b="1"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Methodology</a:t>
            </a:r>
          </a:p>
        </p:txBody>
      </p:sp>
      <p:sp>
        <p:nvSpPr>
          <p:cNvPr id="161795" name="Rectangle 3"/>
          <p:cNvSpPr>
            <a:spLocks noGrp="1" noChangeArrowheads="1"/>
          </p:cNvSpPr>
          <p:nvPr>
            <p:ph type="body" idx="1"/>
          </p:nvPr>
        </p:nvSpPr>
        <p:spPr>
          <a:xfrm>
            <a:off x="179388" y="1268413"/>
            <a:ext cx="8964612" cy="5111750"/>
          </a:xfrm>
        </p:spPr>
        <p:txBody>
          <a:bodyPr/>
          <a:lstStyle/>
          <a:p>
            <a:r>
              <a:rPr lang="en-US" b="1" dirty="0" smtClean="0"/>
              <a:t>Sample</a:t>
            </a:r>
          </a:p>
          <a:p>
            <a:pPr lvl="1"/>
            <a:r>
              <a:rPr lang="en-US" b="1" dirty="0" smtClean="0"/>
              <a:t>European Pollutant Emission Register (EPER) </a:t>
            </a:r>
          </a:p>
          <a:p>
            <a:pPr lvl="1"/>
            <a:r>
              <a:rPr lang="en-US" b="1" dirty="0" smtClean="0"/>
              <a:t>Year:</a:t>
            </a:r>
            <a:r>
              <a:rPr lang="en-US" b="1" dirty="0" smtClean="0"/>
              <a:t> 2004 </a:t>
            </a:r>
            <a:endParaRPr lang="en-US" b="1" dirty="0" smtClean="0"/>
          </a:p>
          <a:p>
            <a:pPr lvl="1"/>
            <a:r>
              <a:rPr lang="en-US" b="1" dirty="0" smtClean="0"/>
              <a:t>Spain</a:t>
            </a:r>
          </a:p>
          <a:p>
            <a:pPr lvl="1"/>
            <a:r>
              <a:rPr lang="en-US" b="1" dirty="0" smtClean="0"/>
              <a:t>Chemical Industry (90 installations)</a:t>
            </a:r>
          </a:p>
          <a:p>
            <a:pPr lvl="1"/>
            <a:r>
              <a:rPr lang="en-US" b="1" dirty="0" smtClean="0"/>
              <a:t>Energy Industry (50 </a:t>
            </a:r>
            <a:r>
              <a:rPr lang="en-US" b="1" dirty="0" smtClean="0"/>
              <a:t>installations</a:t>
            </a:r>
            <a:r>
              <a:rPr lang="en-US" b="1" dirty="0" smtClean="0"/>
              <a:t>)</a:t>
            </a:r>
          </a:p>
          <a:p>
            <a:pPr lvl="1"/>
            <a:endParaRPr lang="es-ES" b="1" dirty="0"/>
          </a:p>
          <a:p>
            <a:pPr>
              <a:buFont typeface="Wingdings" pitchFamily="2" charset="2"/>
              <a:buNone/>
            </a:pPr>
            <a:endParaRPr lang="en-US" b="1"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Methodology</a:t>
            </a:r>
          </a:p>
        </p:txBody>
      </p:sp>
      <p:sp>
        <p:nvSpPr>
          <p:cNvPr id="162819" name="Rectangle 3"/>
          <p:cNvSpPr>
            <a:spLocks noGrp="1" noChangeArrowheads="1"/>
          </p:cNvSpPr>
          <p:nvPr>
            <p:ph type="body" idx="1"/>
          </p:nvPr>
        </p:nvSpPr>
        <p:spPr>
          <a:xfrm>
            <a:off x="179388" y="1268413"/>
            <a:ext cx="8964612" cy="5111750"/>
          </a:xfrm>
        </p:spPr>
        <p:txBody>
          <a:bodyPr/>
          <a:lstStyle/>
          <a:p>
            <a:pPr>
              <a:lnSpc>
                <a:spcPct val="90000"/>
              </a:lnSpc>
            </a:pPr>
            <a:r>
              <a:rPr lang="es-ES" b="1"/>
              <a:t>Creamos tres rankings: </a:t>
            </a:r>
          </a:p>
          <a:p>
            <a:pPr lvl="1">
              <a:lnSpc>
                <a:spcPct val="90000"/>
              </a:lnSpc>
            </a:pPr>
            <a:r>
              <a:rPr lang="es-ES" b="1"/>
              <a:t>Ranking A: Instalaciones clasificadas por el pollution index</a:t>
            </a:r>
          </a:p>
          <a:p>
            <a:pPr lvl="1">
              <a:lnSpc>
                <a:spcPct val="90000"/>
              </a:lnSpc>
            </a:pPr>
            <a:r>
              <a:rPr lang="es-ES" b="1"/>
              <a:t>Ranking B: Instalaciones ordenadas por el ratio PI/número de horas de actividad productiva</a:t>
            </a:r>
          </a:p>
          <a:p>
            <a:pPr lvl="1">
              <a:lnSpc>
                <a:spcPct val="90000"/>
              </a:lnSpc>
            </a:pPr>
            <a:r>
              <a:rPr lang="es-ES" b="1"/>
              <a:t>Ranking C: Instalaciones clasificadas por el ratio PI/número de trabajadores </a:t>
            </a:r>
          </a:p>
          <a:p>
            <a:pPr>
              <a:lnSpc>
                <a:spcPct val="90000"/>
              </a:lnSpc>
            </a:pPr>
            <a:r>
              <a:rPr lang="es-ES" b="1"/>
              <a:t>Comparamos en ambas industrias</a:t>
            </a:r>
          </a:p>
          <a:p>
            <a:pPr lvl="1">
              <a:lnSpc>
                <a:spcPct val="90000"/>
              </a:lnSpc>
            </a:pPr>
            <a:r>
              <a:rPr lang="es-ES" b="1"/>
              <a:t>A vs B</a:t>
            </a:r>
          </a:p>
          <a:p>
            <a:pPr lvl="1">
              <a:lnSpc>
                <a:spcPct val="90000"/>
              </a:lnSpc>
            </a:pPr>
            <a:r>
              <a:rPr lang="es-ES" b="1"/>
              <a:t>A vs C</a:t>
            </a:r>
            <a:endParaRPr lang="en-US" b="1"/>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250825" y="188913"/>
            <a:ext cx="8569325" cy="671512"/>
          </a:xfrm>
        </p:spPr>
        <p:txBody>
          <a:bodyPr/>
          <a:lstStyle/>
          <a:p>
            <a:r>
              <a:rPr lang="en-GB" sz="3200" b="1">
                <a:solidFill>
                  <a:schemeClr val="tx1"/>
                </a:solidFill>
                <a:effectLst/>
              </a:rPr>
              <a:t>Motivation 1/2</a:t>
            </a:r>
            <a:endParaRPr lang="en-US" sz="3200" b="1">
              <a:solidFill>
                <a:schemeClr val="tx1"/>
              </a:solidFill>
              <a:effectLst/>
            </a:endParaRPr>
          </a:p>
        </p:txBody>
      </p:sp>
      <p:sp>
        <p:nvSpPr>
          <p:cNvPr id="141315" name="Rectangle 3"/>
          <p:cNvSpPr>
            <a:spLocks noGrp="1" noChangeArrowheads="1"/>
          </p:cNvSpPr>
          <p:nvPr>
            <p:ph type="body" idx="1"/>
          </p:nvPr>
        </p:nvSpPr>
        <p:spPr>
          <a:xfrm>
            <a:off x="179388" y="1196975"/>
            <a:ext cx="8964612" cy="5111750"/>
          </a:xfrm>
        </p:spPr>
        <p:txBody>
          <a:bodyPr/>
          <a:lstStyle/>
          <a:p>
            <a:r>
              <a:rPr lang="en-GB" b="1" dirty="0" smtClean="0"/>
              <a:t>Spread of Pollutant Releases and Transfer Registers around the world</a:t>
            </a:r>
          </a:p>
          <a:p>
            <a:r>
              <a:rPr lang="en-GB" b="1" dirty="0" smtClean="0">
                <a:sym typeface="Wingdings" pitchFamily="2" charset="2"/>
              </a:rPr>
              <a:t>Governments spend a large amount of money on developing them</a:t>
            </a:r>
          </a:p>
          <a:p>
            <a:r>
              <a:rPr lang="en-GB" b="1" dirty="0" smtClean="0">
                <a:sym typeface="Wingdings" pitchFamily="2" charset="2"/>
              </a:rPr>
              <a:t>Firms have to publish their emissions</a:t>
            </a:r>
          </a:p>
          <a:p>
            <a:r>
              <a:rPr lang="en-GB" b="1" dirty="0" err="1" smtClean="0">
                <a:sym typeface="Wingdings" pitchFamily="2" charset="2"/>
              </a:rPr>
              <a:t>Env</a:t>
            </a:r>
            <a:r>
              <a:rPr lang="en-GB" b="1" dirty="0" smtClean="0">
                <a:sym typeface="Wingdings" pitchFamily="2" charset="2"/>
              </a:rPr>
              <a:t>’ information affects financial performance</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539750" y="0"/>
            <a:ext cx="8229600" cy="981075"/>
          </a:xfrm>
        </p:spPr>
        <p:txBody>
          <a:bodyPr/>
          <a:lstStyle/>
          <a:p>
            <a:r>
              <a:rPr lang="en-US" sz="3200" b="1">
                <a:solidFill>
                  <a:schemeClr val="tx1"/>
                </a:solidFill>
                <a:effectLst/>
              </a:rPr>
              <a:t>Methodology</a:t>
            </a:r>
          </a:p>
        </p:txBody>
      </p:sp>
      <p:sp>
        <p:nvSpPr>
          <p:cNvPr id="160771" name="Rectangle 3"/>
          <p:cNvSpPr>
            <a:spLocks noGrp="1" noChangeArrowheads="1"/>
          </p:cNvSpPr>
          <p:nvPr>
            <p:ph type="body" sz="half" idx="1"/>
          </p:nvPr>
        </p:nvSpPr>
        <p:spPr>
          <a:xfrm>
            <a:off x="457200" y="1628775"/>
            <a:ext cx="8229600" cy="1079500"/>
          </a:xfrm>
        </p:spPr>
        <p:txBody>
          <a:bodyPr/>
          <a:lstStyle/>
          <a:p>
            <a:r>
              <a:rPr lang="en-GB" sz="2800" b="1"/>
              <a:t>Pollution index</a:t>
            </a:r>
            <a:r>
              <a:rPr lang="en-GB" sz="2800"/>
              <a:t> (King and Lenox, 2004)</a:t>
            </a:r>
          </a:p>
          <a:p>
            <a:pPr>
              <a:buFont typeface="Wingdings" pitchFamily="2" charset="2"/>
              <a:buNone/>
            </a:pPr>
            <a:r>
              <a:rPr lang="en-GB" sz="2800"/>
              <a:t>PIi = ( ∑ weightc * waste generatedcij ) </a:t>
            </a:r>
            <a:endParaRPr lang="en-US" sz="2800" b="1"/>
          </a:p>
        </p:txBody>
      </p:sp>
      <p:graphicFrame>
        <p:nvGraphicFramePr>
          <p:cNvPr id="160820" name="Group 52"/>
          <p:cNvGraphicFramePr>
            <a:graphicFrameLocks noGrp="1"/>
          </p:cNvGraphicFramePr>
          <p:nvPr>
            <p:ph sz="half" idx="2"/>
          </p:nvPr>
        </p:nvGraphicFramePr>
        <p:xfrm>
          <a:off x="179388" y="3330575"/>
          <a:ext cx="8796337" cy="3033713"/>
        </p:xfrm>
        <a:graphic>
          <a:graphicData uri="http://schemas.openxmlformats.org/drawingml/2006/table">
            <a:tbl>
              <a:tblPr/>
              <a:tblGrid>
                <a:gridCol w="2376487"/>
                <a:gridCol w="2303463"/>
                <a:gridCol w="4116387"/>
              </a:tblGrid>
              <a:tr h="984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Reportable quantity </a:t>
                      </a:r>
                      <a:endParaRPr kumimoji="0" lang="es-ES" sz="2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Weighting</a:t>
                      </a:r>
                      <a:r>
                        <a:rPr kumimoji="0" lang="es-ES" sz="2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6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Examples of chemicals</a:t>
                      </a:r>
                      <a:r>
                        <a:rPr kumimoji="0" lang="es-ES" sz="26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s-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s-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s-E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Brominated diphenylether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64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s-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s-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s-E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Cadmium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48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s-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s-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s-ES" sz="2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Benzene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Methodology</a:t>
            </a:r>
          </a:p>
        </p:txBody>
      </p:sp>
      <p:sp>
        <p:nvSpPr>
          <p:cNvPr id="166915" name="Rectangle 3"/>
          <p:cNvSpPr>
            <a:spLocks noGrp="1" noChangeArrowheads="1"/>
          </p:cNvSpPr>
          <p:nvPr>
            <p:ph type="body" idx="1"/>
          </p:nvPr>
        </p:nvSpPr>
        <p:spPr>
          <a:xfrm>
            <a:off x="179388" y="1268413"/>
            <a:ext cx="8964612" cy="5111750"/>
          </a:xfrm>
        </p:spPr>
        <p:txBody>
          <a:bodyPr/>
          <a:lstStyle/>
          <a:p>
            <a:r>
              <a:rPr lang="es-ES" b="1"/>
              <a:t>Test no paramétrico</a:t>
            </a:r>
          </a:p>
          <a:p>
            <a:r>
              <a:rPr lang="es-ES" b="1"/>
              <a:t>Prueba de los rangos con signo de Wilcoxon </a:t>
            </a:r>
          </a:p>
          <a:p>
            <a:pPr lvl="1"/>
            <a:endParaRPr lang="es-ES" b="1"/>
          </a:p>
          <a:p>
            <a:pPr>
              <a:buFont typeface="Wingdings" pitchFamily="2" charset="2"/>
              <a:buNone/>
            </a:pPr>
            <a:endParaRPr lang="en-US" b="1"/>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Results</a:t>
            </a:r>
          </a:p>
        </p:txBody>
      </p:sp>
      <p:sp>
        <p:nvSpPr>
          <p:cNvPr id="167939" name="Rectangle 3"/>
          <p:cNvSpPr>
            <a:spLocks noGrp="1" noChangeArrowheads="1"/>
          </p:cNvSpPr>
          <p:nvPr>
            <p:ph type="body" idx="1"/>
          </p:nvPr>
        </p:nvSpPr>
        <p:spPr>
          <a:xfrm>
            <a:off x="179388" y="1268413"/>
            <a:ext cx="8964612" cy="5111750"/>
          </a:xfrm>
        </p:spPr>
        <p:txBody>
          <a:bodyPr/>
          <a:lstStyle/>
          <a:p>
            <a:r>
              <a:rPr lang="es-ES" b="1"/>
              <a:t>La clasificación de las instalaciones varía si incluimos la información sobre el número de hora operativas (0,1 y 0.05) </a:t>
            </a:r>
          </a:p>
          <a:p>
            <a:r>
              <a:rPr lang="es-ES" b="1"/>
              <a:t>No existe diferencia en los rankings si se incluye la información relativa al número de trabajadores en la instalación. </a:t>
            </a:r>
          </a:p>
          <a:p>
            <a:pPr lvl="1"/>
            <a:endParaRPr lang="es-ES" b="1"/>
          </a:p>
          <a:p>
            <a:pPr>
              <a:buFont typeface="Wingdings" pitchFamily="2" charset="2"/>
              <a:buNone/>
            </a:pPr>
            <a:endParaRPr lang="en-US" b="1"/>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Discussion 1/2 </a:t>
            </a:r>
          </a:p>
        </p:txBody>
      </p:sp>
      <p:sp>
        <p:nvSpPr>
          <p:cNvPr id="168963" name="Rectangle 3"/>
          <p:cNvSpPr>
            <a:spLocks noGrp="1" noChangeArrowheads="1"/>
          </p:cNvSpPr>
          <p:nvPr>
            <p:ph type="body" idx="1"/>
          </p:nvPr>
        </p:nvSpPr>
        <p:spPr>
          <a:xfrm>
            <a:off x="179388" y="1268413"/>
            <a:ext cx="8964612" cy="5111750"/>
          </a:xfrm>
        </p:spPr>
        <p:txBody>
          <a:bodyPr/>
          <a:lstStyle/>
          <a:p>
            <a:r>
              <a:rPr lang="es-ES" b="1"/>
              <a:t>Puede que EPER envíe una información “distorsionada” </a:t>
            </a:r>
          </a:p>
          <a:p>
            <a:r>
              <a:rPr lang="es-ES" b="1"/>
              <a:t>Una mayor complejidad en la información m.a. de las instalaciones puede implicar el envío de señales más adecuadas a la sociedad. </a:t>
            </a:r>
          </a:p>
          <a:p>
            <a:pPr>
              <a:buFont typeface="Wingdings" pitchFamily="2" charset="2"/>
              <a:buNone/>
            </a:pPr>
            <a:endParaRPr lang="en-US" b="1"/>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Discussion 2/2</a:t>
            </a:r>
          </a:p>
        </p:txBody>
      </p:sp>
      <p:sp>
        <p:nvSpPr>
          <p:cNvPr id="177155" name="Rectangle 3"/>
          <p:cNvSpPr>
            <a:spLocks noGrp="1" noChangeArrowheads="1"/>
          </p:cNvSpPr>
          <p:nvPr>
            <p:ph type="body" idx="1"/>
          </p:nvPr>
        </p:nvSpPr>
        <p:spPr>
          <a:xfrm>
            <a:off x="179388" y="1268413"/>
            <a:ext cx="8964612" cy="5111750"/>
          </a:xfrm>
        </p:spPr>
        <p:txBody>
          <a:bodyPr/>
          <a:lstStyle/>
          <a:p>
            <a:r>
              <a:rPr lang="es-ES" b="1"/>
              <a:t>Ciertas pequeñas empresas pueden escaparse de la presión por parte de los gobiernos.</a:t>
            </a:r>
          </a:p>
          <a:p>
            <a:r>
              <a:rPr lang="es-ES" b="1"/>
              <a:t>Las empresas responsables m.a. pueden tener un incentivo para presentar la información recalculada ya que pueden enviar una señal mejor y, por tanto, mejorar su prestigio y/o imagen. </a:t>
            </a:r>
          </a:p>
          <a:p>
            <a:pPr>
              <a:buFont typeface="Wingdings" pitchFamily="2" charset="2"/>
              <a:buNone/>
            </a:pPr>
            <a:endParaRPr lang="en-US" b="1"/>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9" name="Rectangle 3"/>
          <p:cNvSpPr>
            <a:spLocks noGrp="1" noChangeArrowheads="1"/>
          </p:cNvSpPr>
          <p:nvPr>
            <p:ph type="body" idx="1"/>
          </p:nvPr>
        </p:nvSpPr>
        <p:spPr>
          <a:xfrm>
            <a:off x="179388" y="1916113"/>
            <a:ext cx="8964612" cy="1296987"/>
          </a:xfrm>
        </p:spPr>
        <p:txBody>
          <a:bodyPr/>
          <a:lstStyle/>
          <a:p>
            <a:pPr algn="ctr">
              <a:buFont typeface="Wingdings" pitchFamily="2" charset="2"/>
              <a:buNone/>
            </a:pPr>
            <a:r>
              <a:rPr lang="en-US" sz="5400" b="1"/>
              <a:t>GRACIAS!!!</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250825" y="188913"/>
            <a:ext cx="8569325" cy="671512"/>
          </a:xfrm>
        </p:spPr>
        <p:txBody>
          <a:bodyPr/>
          <a:lstStyle/>
          <a:p>
            <a:r>
              <a:rPr lang="en-GB" sz="3200" b="1">
                <a:solidFill>
                  <a:schemeClr val="tx1"/>
                </a:solidFill>
                <a:effectLst/>
              </a:rPr>
              <a:t>Motivation 2/2</a:t>
            </a:r>
            <a:endParaRPr lang="en-US" sz="3200" b="1">
              <a:solidFill>
                <a:schemeClr val="tx1"/>
              </a:solidFill>
              <a:effectLst/>
            </a:endParaRPr>
          </a:p>
        </p:txBody>
      </p:sp>
      <p:sp>
        <p:nvSpPr>
          <p:cNvPr id="158723" name="Rectangle 3"/>
          <p:cNvSpPr>
            <a:spLocks noGrp="1" noChangeArrowheads="1"/>
          </p:cNvSpPr>
          <p:nvPr>
            <p:ph type="body" idx="1"/>
          </p:nvPr>
        </p:nvSpPr>
        <p:spPr>
          <a:xfrm>
            <a:off x="179388" y="1196975"/>
            <a:ext cx="8964612" cy="5111750"/>
          </a:xfrm>
        </p:spPr>
        <p:txBody>
          <a:bodyPr/>
          <a:lstStyle/>
          <a:p>
            <a:r>
              <a:rPr lang="en-GB" b="1" dirty="0" smtClean="0">
                <a:sym typeface="Wingdings" pitchFamily="2" charset="2"/>
              </a:rPr>
              <a:t>Information may be not accurate</a:t>
            </a:r>
          </a:p>
          <a:p>
            <a:pPr lvl="1"/>
            <a:r>
              <a:rPr lang="en-GB" dirty="0" smtClean="0"/>
              <a:t>Small installations escape from pressures</a:t>
            </a:r>
          </a:p>
          <a:p>
            <a:pPr lvl="1"/>
            <a:r>
              <a:rPr lang="en-GB" dirty="0" smtClean="0"/>
              <a:t>Large installations (</a:t>
            </a:r>
            <a:r>
              <a:rPr lang="en-GB" dirty="0" err="1" smtClean="0"/>
              <a:t>env</a:t>
            </a:r>
            <a:r>
              <a:rPr lang="en-GB" dirty="0" smtClean="0"/>
              <a:t>’ efforts </a:t>
            </a:r>
            <a:r>
              <a:rPr lang="en-GB" dirty="0" smtClean="0">
                <a:sym typeface="Wingdings" pitchFamily="2" charset="2"/>
              </a:rPr>
              <a:t> bad reputation)</a:t>
            </a:r>
            <a:endParaRPr lang="en-GB" dirty="0"/>
          </a:p>
          <a:p>
            <a:pPr lvl="1"/>
            <a:r>
              <a:rPr lang="en-GB" dirty="0" smtClean="0">
                <a:sym typeface="Wingdings" pitchFamily="2" charset="2"/>
              </a:rPr>
              <a:t>Divide installations to escape from the control</a:t>
            </a:r>
            <a:endParaRPr lang="en-GB" dirty="0">
              <a:sym typeface="Wingdings" pitchFamily="2" charset="2"/>
            </a:endParaRPr>
          </a:p>
          <a:p>
            <a:r>
              <a:rPr lang="en-GB" b="1" dirty="0" smtClean="0"/>
              <a:t>Questions:</a:t>
            </a:r>
          </a:p>
          <a:p>
            <a:pPr lvl="1"/>
            <a:r>
              <a:rPr lang="en-GB" b="1" dirty="0" smtClean="0"/>
              <a:t>Do these registers signal installations properly?</a:t>
            </a:r>
          </a:p>
          <a:p>
            <a:pPr lvl="1"/>
            <a:r>
              <a:rPr lang="en-US" b="1" dirty="0" smtClean="0"/>
              <a:t>Whether these registers include operational dynamics information, would it be sent a more accurate signal? </a:t>
            </a:r>
            <a:endParaRPr lang="en-US" b="1"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Introduction 1/4</a:t>
            </a:r>
          </a:p>
        </p:txBody>
      </p:sp>
      <p:sp>
        <p:nvSpPr>
          <p:cNvPr id="157699" name="Rectangle 3"/>
          <p:cNvSpPr>
            <a:spLocks noGrp="1" noChangeArrowheads="1"/>
          </p:cNvSpPr>
          <p:nvPr>
            <p:ph type="body" idx="1"/>
          </p:nvPr>
        </p:nvSpPr>
        <p:spPr>
          <a:xfrm>
            <a:off x="250825" y="1412875"/>
            <a:ext cx="8713788" cy="4895850"/>
          </a:xfrm>
        </p:spPr>
        <p:txBody>
          <a:bodyPr/>
          <a:lstStyle/>
          <a:p>
            <a:r>
              <a:rPr lang="en-GB" b="1" dirty="0"/>
              <a:t>L</a:t>
            </a:r>
            <a:r>
              <a:rPr lang="en-GB" b="1" dirty="0" smtClean="0"/>
              <a:t>iterature </a:t>
            </a:r>
            <a:r>
              <a:rPr lang="en-GB" b="1" dirty="0"/>
              <a:t>shows stakeholders influence </a:t>
            </a:r>
            <a:r>
              <a:rPr lang="en-GB" b="1" dirty="0" smtClean="0"/>
              <a:t> </a:t>
            </a:r>
            <a:r>
              <a:rPr lang="en-GB" b="1" dirty="0"/>
              <a:t>firms </a:t>
            </a:r>
            <a:r>
              <a:rPr lang="en-GB" b="1" dirty="0" smtClean="0"/>
              <a:t>environmental behaviour (</a:t>
            </a:r>
            <a:r>
              <a:rPr lang="en-GB" b="1" dirty="0" err="1" smtClean="0"/>
              <a:t>Kassinis</a:t>
            </a:r>
            <a:r>
              <a:rPr lang="en-GB" b="1" dirty="0" smtClean="0"/>
              <a:t> &amp; </a:t>
            </a:r>
            <a:r>
              <a:rPr lang="en-GB" b="1" dirty="0" err="1" smtClean="0"/>
              <a:t>Vafeas</a:t>
            </a:r>
            <a:r>
              <a:rPr lang="en-GB" b="1" dirty="0" smtClean="0"/>
              <a:t>, 2006)</a:t>
            </a:r>
            <a:endParaRPr lang="en-GB" b="1" dirty="0"/>
          </a:p>
          <a:p>
            <a:r>
              <a:rPr lang="en-GB" b="1" dirty="0"/>
              <a:t>R</a:t>
            </a:r>
            <a:r>
              <a:rPr lang="en-GB" b="1" dirty="0" smtClean="0"/>
              <a:t>egulatory stakeholders appear </a:t>
            </a:r>
            <a:r>
              <a:rPr lang="en-GB" b="1" dirty="0"/>
              <a:t>to  play </a:t>
            </a:r>
            <a:r>
              <a:rPr lang="en-GB" b="1" dirty="0" smtClean="0"/>
              <a:t> </a:t>
            </a:r>
            <a:r>
              <a:rPr lang="en-GB" b="1" dirty="0"/>
              <a:t>the most influential role </a:t>
            </a:r>
            <a:r>
              <a:rPr lang="en-GB" b="1" dirty="0" smtClean="0"/>
              <a:t>(</a:t>
            </a:r>
            <a:r>
              <a:rPr lang="en-GB" b="1" dirty="0" err="1" smtClean="0"/>
              <a:t>Buysse</a:t>
            </a:r>
            <a:r>
              <a:rPr lang="en-GB" b="1" dirty="0" smtClean="0"/>
              <a:t> &amp; </a:t>
            </a:r>
            <a:r>
              <a:rPr lang="en-GB" b="1" dirty="0" err="1" smtClean="0"/>
              <a:t>Verbeke</a:t>
            </a:r>
            <a:r>
              <a:rPr lang="en-GB" b="1" dirty="0" smtClean="0"/>
              <a:t>, 2003).</a:t>
            </a:r>
          </a:p>
          <a:p>
            <a:endParaRPr lang="en-GB" b="1" dirty="0"/>
          </a:p>
          <a:p>
            <a:pPr>
              <a:buFont typeface="Wingdings" pitchFamily="2" charset="2"/>
              <a:buNone/>
            </a:pPr>
            <a:endParaRPr lang="en-GB" dirty="0"/>
          </a:p>
          <a:p>
            <a:pPr>
              <a:buFont typeface="Wingdings" pitchFamily="2" charset="2"/>
              <a:buNone/>
            </a:pP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Introduction 2/4</a:t>
            </a:r>
          </a:p>
        </p:txBody>
      </p:sp>
      <p:sp>
        <p:nvSpPr>
          <p:cNvPr id="173059" name="Rectangle 3"/>
          <p:cNvSpPr>
            <a:spLocks noGrp="1" noChangeArrowheads="1"/>
          </p:cNvSpPr>
          <p:nvPr>
            <p:ph type="body" idx="1"/>
          </p:nvPr>
        </p:nvSpPr>
        <p:spPr>
          <a:xfrm>
            <a:off x="250825" y="1196975"/>
            <a:ext cx="8713788" cy="5111750"/>
          </a:xfrm>
        </p:spPr>
        <p:txBody>
          <a:bodyPr/>
          <a:lstStyle/>
          <a:p>
            <a:r>
              <a:rPr lang="en-GB" b="1" dirty="0" smtClean="0"/>
              <a:t>Growing </a:t>
            </a:r>
            <a:r>
              <a:rPr lang="en-GB" b="1" dirty="0"/>
              <a:t>importance of public </a:t>
            </a:r>
            <a:r>
              <a:rPr lang="en-GB" b="1" dirty="0" smtClean="0"/>
              <a:t>disclosure </a:t>
            </a:r>
            <a:r>
              <a:rPr lang="en-GB" b="1" dirty="0"/>
              <a:t>policies - </a:t>
            </a:r>
            <a:r>
              <a:rPr lang="en-US" b="1" dirty="0"/>
              <a:t>Pollutant Release and Transfer Registers (China, México, UE</a:t>
            </a:r>
            <a:r>
              <a:rPr lang="en-US" b="1" dirty="0" smtClean="0"/>
              <a:t>)</a:t>
            </a:r>
          </a:p>
          <a:p>
            <a:r>
              <a:rPr lang="en-US" b="1" dirty="0" smtClean="0"/>
              <a:t>Disclosure of installations’ </a:t>
            </a:r>
            <a:r>
              <a:rPr lang="en-US" b="1" dirty="0" err="1" smtClean="0"/>
              <a:t>env</a:t>
            </a:r>
            <a:r>
              <a:rPr lang="en-US" b="1" dirty="0" smtClean="0"/>
              <a:t>. emissions pressures firms to improve their </a:t>
            </a:r>
            <a:r>
              <a:rPr lang="en-US" b="1" dirty="0" err="1" smtClean="0"/>
              <a:t>env</a:t>
            </a:r>
            <a:r>
              <a:rPr lang="en-US" b="1" dirty="0" smtClean="0"/>
              <a:t>. performance</a:t>
            </a:r>
            <a:endParaRPr lang="en-GB" b="1" dirty="0"/>
          </a:p>
          <a:p>
            <a:r>
              <a:rPr lang="en-GB" b="1" dirty="0"/>
              <a:t>SO FAR, LITERATURE has not analyzed the potential implications of the information emerging from these registers!! </a:t>
            </a:r>
            <a:endParaRPr lang="en-US" b="1"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Introduction 3/4</a:t>
            </a:r>
          </a:p>
        </p:txBody>
      </p:sp>
      <p:sp>
        <p:nvSpPr>
          <p:cNvPr id="149507" name="Rectangle 3"/>
          <p:cNvSpPr>
            <a:spLocks noGrp="1" noChangeArrowheads="1"/>
          </p:cNvSpPr>
          <p:nvPr>
            <p:ph type="body" idx="1"/>
          </p:nvPr>
        </p:nvSpPr>
        <p:spPr>
          <a:xfrm>
            <a:off x="179388" y="1052513"/>
            <a:ext cx="8964612" cy="5327650"/>
          </a:xfrm>
        </p:spPr>
        <p:txBody>
          <a:bodyPr/>
          <a:lstStyle/>
          <a:p>
            <a:r>
              <a:rPr lang="en-US" b="1" dirty="0" smtClean="0"/>
              <a:t>Governments</a:t>
            </a:r>
          </a:p>
          <a:p>
            <a:pPr lvl="1"/>
            <a:r>
              <a:rPr lang="en-US" sz="3200" b="1" dirty="0" smtClean="0"/>
              <a:t>Modify firms’ </a:t>
            </a:r>
            <a:r>
              <a:rPr lang="en-US" sz="3200" b="1" dirty="0" err="1" smtClean="0"/>
              <a:t>env</a:t>
            </a:r>
            <a:r>
              <a:rPr lang="en-US" sz="3200" b="1" dirty="0" smtClean="0"/>
              <a:t>’ performance</a:t>
            </a:r>
          </a:p>
          <a:p>
            <a:pPr lvl="1"/>
            <a:r>
              <a:rPr lang="en-US" sz="3200" b="1" dirty="0" smtClean="0"/>
              <a:t>Cost</a:t>
            </a:r>
          </a:p>
          <a:p>
            <a:pPr lvl="1"/>
            <a:r>
              <a:rPr lang="en-US" sz="3200" b="1" dirty="0" smtClean="0"/>
              <a:t>Provide information  to s/</a:t>
            </a:r>
            <a:r>
              <a:rPr lang="en-US" sz="3200" b="1" dirty="0" err="1" smtClean="0"/>
              <a:t>h’s</a:t>
            </a:r>
            <a:r>
              <a:rPr lang="en-US" sz="3200" b="1" dirty="0" smtClean="0"/>
              <a:t> </a:t>
            </a:r>
            <a:endParaRPr lang="en-US" sz="3200" b="1" dirty="0" smtClean="0">
              <a:sym typeface="Wingdings" pitchFamily="2" charset="2"/>
            </a:endParaRPr>
          </a:p>
          <a:p>
            <a:pPr lvl="2"/>
            <a:r>
              <a:rPr lang="en-US" sz="3200" b="1" dirty="0" smtClean="0"/>
              <a:t> Reduce info. asymmetry</a:t>
            </a:r>
          </a:p>
          <a:p>
            <a:pPr lvl="2"/>
            <a:r>
              <a:rPr lang="en-US" sz="3200" b="1" dirty="0" smtClean="0"/>
              <a:t> Increase s/</a:t>
            </a:r>
            <a:r>
              <a:rPr lang="en-US" sz="3200" b="1" dirty="0" err="1" smtClean="0"/>
              <a:t>h’s</a:t>
            </a:r>
            <a:r>
              <a:rPr lang="en-US" sz="3200" b="1" dirty="0" smtClean="0"/>
              <a:t> pressure to firms</a:t>
            </a:r>
          </a:p>
          <a:p>
            <a:r>
              <a:rPr lang="en-US" b="1" dirty="0" smtClean="0"/>
              <a:t>S/H’s &amp; society</a:t>
            </a:r>
          </a:p>
          <a:p>
            <a:pPr lvl="1"/>
            <a:r>
              <a:rPr lang="en-US" sz="3200" b="1" dirty="0" smtClean="0"/>
              <a:t>Focus their pressure</a:t>
            </a:r>
          </a:p>
          <a:p>
            <a:pPr lvl="1"/>
            <a:r>
              <a:rPr lang="en-US" sz="3200" b="1" dirty="0" smtClean="0"/>
              <a:t>Right-to-know</a:t>
            </a:r>
            <a:endParaRPr lang="en-US" sz="3200" b="1"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250825" y="188913"/>
            <a:ext cx="8569325" cy="671512"/>
          </a:xfrm>
        </p:spPr>
        <p:txBody>
          <a:bodyPr/>
          <a:lstStyle/>
          <a:p>
            <a:r>
              <a:rPr lang="en-US" sz="3200" b="1">
                <a:solidFill>
                  <a:schemeClr val="tx1"/>
                </a:solidFill>
                <a:effectLst/>
              </a:rPr>
              <a:t>Introduction 4/4</a:t>
            </a:r>
          </a:p>
        </p:txBody>
      </p:sp>
      <p:sp>
        <p:nvSpPr>
          <p:cNvPr id="159747" name="Rectangle 3"/>
          <p:cNvSpPr>
            <a:spLocks noGrp="1" noChangeArrowheads="1"/>
          </p:cNvSpPr>
          <p:nvPr>
            <p:ph type="body" idx="1"/>
          </p:nvPr>
        </p:nvSpPr>
        <p:spPr>
          <a:xfrm>
            <a:off x="179388" y="1268413"/>
            <a:ext cx="8964612" cy="5111750"/>
          </a:xfrm>
        </p:spPr>
        <p:txBody>
          <a:bodyPr>
            <a:normAutofit/>
          </a:bodyPr>
          <a:lstStyle/>
          <a:p>
            <a:r>
              <a:rPr lang="es-ES" b="1" dirty="0"/>
              <a:t>Managers </a:t>
            </a:r>
            <a:endParaRPr lang="es-ES" b="1" dirty="0" smtClean="0"/>
          </a:p>
          <a:p>
            <a:pPr lvl="1"/>
            <a:r>
              <a:rPr lang="en-US" dirty="0" smtClean="0"/>
              <a:t>The </a:t>
            </a:r>
            <a:r>
              <a:rPr lang="en-US" dirty="0"/>
              <a:t>extent to which firms respond to stakeholder pressures is a critical concern (</a:t>
            </a:r>
            <a:r>
              <a:rPr lang="en-US" dirty="0" err="1"/>
              <a:t>Kassinis</a:t>
            </a:r>
            <a:r>
              <a:rPr lang="en-US" dirty="0"/>
              <a:t> and </a:t>
            </a:r>
            <a:r>
              <a:rPr lang="en-US" dirty="0" err="1"/>
              <a:t>Vafeas</a:t>
            </a:r>
            <a:r>
              <a:rPr lang="en-US" dirty="0"/>
              <a:t>, 2006; </a:t>
            </a:r>
            <a:r>
              <a:rPr lang="en-US" dirty="0" err="1"/>
              <a:t>Bansal</a:t>
            </a:r>
            <a:r>
              <a:rPr lang="en-US" dirty="0"/>
              <a:t> and </a:t>
            </a:r>
            <a:r>
              <a:rPr lang="en-US" dirty="0" err="1"/>
              <a:t>Clealland</a:t>
            </a:r>
            <a:r>
              <a:rPr lang="en-US" dirty="0"/>
              <a:t>, 2004). </a:t>
            </a:r>
            <a:endParaRPr lang="en-US" dirty="0" smtClean="0"/>
          </a:p>
          <a:p>
            <a:pPr lvl="1"/>
            <a:r>
              <a:rPr lang="es-ES" sz="3200" b="1" dirty="0" err="1" smtClean="0"/>
              <a:t>Financial</a:t>
            </a:r>
            <a:r>
              <a:rPr lang="es-ES" sz="3200" b="1" dirty="0" smtClean="0"/>
              <a:t> </a:t>
            </a:r>
            <a:r>
              <a:rPr lang="es-ES" sz="3200" b="1" dirty="0"/>
              <a:t>performance </a:t>
            </a:r>
            <a:r>
              <a:rPr lang="es-ES" sz="2000" b="1" dirty="0"/>
              <a:t>(</a:t>
            </a:r>
            <a:r>
              <a:rPr lang="es-ES" sz="2000" b="1" dirty="0" err="1"/>
              <a:t>Klassen</a:t>
            </a:r>
            <a:r>
              <a:rPr lang="es-ES" sz="2000" b="1" dirty="0"/>
              <a:t> &amp; </a:t>
            </a:r>
            <a:r>
              <a:rPr lang="es-ES" sz="2000" b="1" dirty="0" err="1"/>
              <a:t>Whybark</a:t>
            </a:r>
            <a:r>
              <a:rPr lang="es-ES" sz="2000" b="1" dirty="0"/>
              <a:t>, 1999)</a:t>
            </a:r>
          </a:p>
          <a:p>
            <a:pPr lvl="1"/>
            <a:r>
              <a:rPr lang="es-ES" sz="3200" b="1" dirty="0" err="1"/>
              <a:t>The</a:t>
            </a:r>
            <a:r>
              <a:rPr lang="es-ES" sz="3200" b="1" dirty="0"/>
              <a:t> </a:t>
            </a:r>
            <a:r>
              <a:rPr lang="es-ES" sz="3200" b="1" dirty="0" err="1"/>
              <a:t>competitiveness</a:t>
            </a:r>
            <a:r>
              <a:rPr lang="es-ES" sz="3200" b="1" dirty="0"/>
              <a:t> and </a:t>
            </a:r>
            <a:r>
              <a:rPr lang="es-ES" sz="3200" b="1" dirty="0" err="1"/>
              <a:t>innovation</a:t>
            </a:r>
            <a:r>
              <a:rPr lang="es-ES" sz="3200" b="1" dirty="0"/>
              <a:t> </a:t>
            </a:r>
            <a:r>
              <a:rPr lang="es-ES" sz="3200" b="1" dirty="0" err="1"/>
              <a:t>benefits</a:t>
            </a:r>
            <a:r>
              <a:rPr lang="es-ES" sz="3200" b="1" dirty="0"/>
              <a:t> </a:t>
            </a:r>
            <a:r>
              <a:rPr lang="es-ES" sz="2000" b="1" dirty="0"/>
              <a:t>(King &amp; </a:t>
            </a:r>
            <a:r>
              <a:rPr lang="es-ES" sz="2000" b="1" dirty="0" err="1"/>
              <a:t>Lenox</a:t>
            </a:r>
            <a:r>
              <a:rPr lang="es-ES" sz="2000" b="1" dirty="0"/>
              <a:t>, 2002</a:t>
            </a:r>
            <a:r>
              <a:rPr lang="es-ES" sz="2000" b="1" dirty="0" smtClean="0"/>
              <a:t>)</a:t>
            </a:r>
            <a:endParaRPr lang="es-ES" sz="2000" b="1" dirty="0"/>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250825" y="188913"/>
            <a:ext cx="8569325" cy="671512"/>
          </a:xfrm>
        </p:spPr>
        <p:txBody>
          <a:bodyPr/>
          <a:lstStyle/>
          <a:p>
            <a:r>
              <a:rPr lang="en-GB" sz="3200" b="1">
                <a:solidFill>
                  <a:schemeClr val="tx1"/>
                </a:solidFill>
                <a:effectLst/>
              </a:rPr>
              <a:t>Regulatory S/H and the Environment </a:t>
            </a:r>
            <a:endParaRPr lang="en-US" sz="3200" b="1">
              <a:solidFill>
                <a:schemeClr val="tx1"/>
              </a:solidFill>
              <a:effectLst/>
            </a:endParaRPr>
          </a:p>
        </p:txBody>
      </p:sp>
      <p:sp>
        <p:nvSpPr>
          <p:cNvPr id="169987" name="Rectangle 3"/>
          <p:cNvSpPr>
            <a:spLocks noGrp="1" noChangeArrowheads="1"/>
          </p:cNvSpPr>
          <p:nvPr>
            <p:ph type="body" idx="1"/>
          </p:nvPr>
        </p:nvSpPr>
        <p:spPr>
          <a:xfrm>
            <a:off x="179388" y="1268413"/>
            <a:ext cx="8964612" cy="5111750"/>
          </a:xfrm>
        </p:spPr>
        <p:txBody>
          <a:bodyPr/>
          <a:lstStyle/>
          <a:p>
            <a:r>
              <a:rPr lang="en-US" b="1" dirty="0"/>
              <a:t>Stakeholder theory </a:t>
            </a:r>
            <a:r>
              <a:rPr lang="en-US" sz="2000" b="1" dirty="0"/>
              <a:t>(Freeman, 1984)</a:t>
            </a:r>
          </a:p>
          <a:p>
            <a:r>
              <a:rPr lang="en-US" b="1" dirty="0" smtClean="0"/>
              <a:t>Community, regulatory, </a:t>
            </a:r>
            <a:r>
              <a:rPr lang="en-US" b="1" dirty="0"/>
              <a:t>organizational s/h, and the media </a:t>
            </a:r>
            <a:r>
              <a:rPr lang="en-US" sz="2000" b="1" dirty="0"/>
              <a:t>(</a:t>
            </a:r>
            <a:r>
              <a:rPr lang="en-US" sz="2000" b="1" dirty="0" err="1"/>
              <a:t>Henriques</a:t>
            </a:r>
            <a:r>
              <a:rPr lang="en-US" sz="2000" b="1" dirty="0"/>
              <a:t> and </a:t>
            </a:r>
            <a:r>
              <a:rPr lang="en-US" sz="2000" b="1" dirty="0" err="1"/>
              <a:t>Sadorsky</a:t>
            </a:r>
            <a:r>
              <a:rPr lang="en-US" sz="2000" b="1" dirty="0"/>
              <a:t>, 1999)</a:t>
            </a:r>
            <a:r>
              <a:rPr lang="en-US" b="1" dirty="0"/>
              <a:t> </a:t>
            </a:r>
          </a:p>
          <a:p>
            <a:r>
              <a:rPr lang="en-US" b="1" dirty="0"/>
              <a:t>S/H </a:t>
            </a:r>
            <a:r>
              <a:rPr lang="en-US" b="1" dirty="0" smtClean="0"/>
              <a:t>regulatory </a:t>
            </a:r>
            <a:r>
              <a:rPr lang="en-US" b="1" dirty="0"/>
              <a:t>(</a:t>
            </a:r>
            <a:r>
              <a:rPr lang="en-US" sz="2400" b="1" dirty="0" smtClean="0"/>
              <a:t>governments and legislators) </a:t>
            </a:r>
            <a:endParaRPr lang="en-US" sz="2400" b="1" dirty="0"/>
          </a:p>
          <a:p>
            <a:pPr lvl="1"/>
            <a:r>
              <a:rPr lang="en-US" b="1" dirty="0"/>
              <a:t>Command-and-control </a:t>
            </a:r>
            <a:r>
              <a:rPr lang="en-US" b="1" dirty="0" smtClean="0"/>
              <a:t>methods</a:t>
            </a:r>
            <a:endParaRPr lang="en-US" b="1" dirty="0"/>
          </a:p>
          <a:p>
            <a:pPr lvl="1"/>
            <a:r>
              <a:rPr lang="en-US" b="1" dirty="0"/>
              <a:t>Market-based incentives (tradable permits)</a:t>
            </a:r>
          </a:p>
          <a:p>
            <a:pPr lvl="1"/>
            <a:r>
              <a:rPr lang="en-US" b="1" dirty="0"/>
              <a:t>Environmental information disclosure </a:t>
            </a:r>
            <a:r>
              <a:rPr lang="en-US" b="1" dirty="0" smtClean="0">
                <a:sym typeface="Wingdings" pitchFamily="2" charset="2"/>
              </a:rPr>
              <a:t> PRTRs</a:t>
            </a:r>
            <a:endParaRPr lang="en-US" b="1"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250825" y="188913"/>
            <a:ext cx="8569325" cy="671512"/>
          </a:xfrm>
        </p:spPr>
        <p:txBody>
          <a:bodyPr/>
          <a:lstStyle/>
          <a:p>
            <a:r>
              <a:rPr lang="en-GB" sz="3200" b="1">
                <a:solidFill>
                  <a:schemeClr val="tx1"/>
                </a:solidFill>
                <a:effectLst/>
              </a:rPr>
              <a:t>Regulatory S/H and the Environment </a:t>
            </a:r>
            <a:endParaRPr lang="en-US" sz="3200" b="1">
              <a:solidFill>
                <a:schemeClr val="tx1"/>
              </a:solidFill>
              <a:effectLst/>
            </a:endParaRPr>
          </a:p>
        </p:txBody>
      </p:sp>
      <p:sp>
        <p:nvSpPr>
          <p:cNvPr id="169987" name="Rectangle 3"/>
          <p:cNvSpPr>
            <a:spLocks noGrp="1" noChangeArrowheads="1"/>
          </p:cNvSpPr>
          <p:nvPr>
            <p:ph type="body" idx="1"/>
          </p:nvPr>
        </p:nvSpPr>
        <p:spPr>
          <a:xfrm>
            <a:off x="179388" y="1268413"/>
            <a:ext cx="8964612" cy="5111750"/>
          </a:xfrm>
        </p:spPr>
        <p:txBody>
          <a:bodyPr/>
          <a:lstStyle/>
          <a:p>
            <a:r>
              <a:rPr lang="en-US" b="1" dirty="0"/>
              <a:t>Stakeholder theory </a:t>
            </a:r>
            <a:r>
              <a:rPr lang="en-US" sz="2000" b="1" dirty="0"/>
              <a:t>(Freeman, 1984)</a:t>
            </a:r>
          </a:p>
          <a:p>
            <a:r>
              <a:rPr lang="en-US" b="1" dirty="0" smtClean="0"/>
              <a:t>Community, regulatory, </a:t>
            </a:r>
            <a:r>
              <a:rPr lang="en-US" b="1" dirty="0"/>
              <a:t>organizational s/h, and the media </a:t>
            </a:r>
            <a:r>
              <a:rPr lang="en-US" sz="2000" b="1" dirty="0"/>
              <a:t>(</a:t>
            </a:r>
            <a:r>
              <a:rPr lang="en-US" sz="2000" b="1" dirty="0" err="1"/>
              <a:t>Henriques</a:t>
            </a:r>
            <a:r>
              <a:rPr lang="en-US" sz="2000" b="1" dirty="0"/>
              <a:t> and </a:t>
            </a:r>
            <a:r>
              <a:rPr lang="en-US" sz="2000" b="1" dirty="0" err="1"/>
              <a:t>Sadorsky</a:t>
            </a:r>
            <a:r>
              <a:rPr lang="en-US" sz="2000" b="1" dirty="0"/>
              <a:t>, 1999)</a:t>
            </a:r>
            <a:r>
              <a:rPr lang="en-US" b="1" dirty="0"/>
              <a:t> </a:t>
            </a:r>
          </a:p>
          <a:p>
            <a:r>
              <a:rPr lang="en-US" b="1" dirty="0"/>
              <a:t>S/H </a:t>
            </a:r>
            <a:r>
              <a:rPr lang="en-US" b="1" dirty="0" smtClean="0"/>
              <a:t>regulatory </a:t>
            </a:r>
            <a:r>
              <a:rPr lang="en-US" b="1" dirty="0"/>
              <a:t>(</a:t>
            </a:r>
            <a:r>
              <a:rPr lang="en-US" sz="2400" b="1" dirty="0" smtClean="0"/>
              <a:t>governments and legislators) </a:t>
            </a:r>
            <a:endParaRPr lang="en-US" sz="2400" b="1" dirty="0"/>
          </a:p>
          <a:p>
            <a:pPr lvl="1"/>
            <a:r>
              <a:rPr lang="en-US" b="1" dirty="0"/>
              <a:t>Command-and-control </a:t>
            </a:r>
            <a:r>
              <a:rPr lang="en-US" b="1" dirty="0" smtClean="0"/>
              <a:t>methods</a:t>
            </a:r>
            <a:endParaRPr lang="en-US" b="1" dirty="0"/>
          </a:p>
          <a:p>
            <a:pPr lvl="1"/>
            <a:r>
              <a:rPr lang="en-US" b="1" dirty="0"/>
              <a:t>Market-based incentives (tradable permits)</a:t>
            </a:r>
          </a:p>
          <a:p>
            <a:pPr lvl="1"/>
            <a:r>
              <a:rPr lang="en-US" b="1" dirty="0"/>
              <a:t>Environmental information disclosure </a:t>
            </a:r>
            <a:r>
              <a:rPr lang="en-US" b="1" dirty="0" smtClean="0">
                <a:sym typeface="Wingdings" pitchFamily="2" charset="2"/>
              </a:rPr>
              <a:t> PRTRs</a:t>
            </a:r>
            <a:endParaRPr lang="en-US" b="1"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extura">
  <a:themeElements>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a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a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a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a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a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a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a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themeOverride>
</file>

<file path=docProps/app.xml><?xml version="1.0" encoding="utf-8"?>
<Properties xmlns="http://schemas.openxmlformats.org/officeDocument/2006/extended-properties" xmlns:vt="http://schemas.openxmlformats.org/officeDocument/2006/docPropsVTypes">
  <Template/>
  <TotalTime>1782</TotalTime>
  <Words>1123</Words>
  <Application>Microsoft PowerPoint</Application>
  <PresentationFormat>Presentación en pantalla (4:3)</PresentationFormat>
  <Paragraphs>127</Paragraphs>
  <Slides>25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25</vt:i4>
      </vt:variant>
    </vt:vector>
  </HeadingPairs>
  <TitlesOfParts>
    <vt:vector size="29" baseType="lpstr">
      <vt:lpstr>Arial</vt:lpstr>
      <vt:lpstr>Tahoma</vt:lpstr>
      <vt:lpstr>Wingdings</vt:lpstr>
      <vt:lpstr>Textura</vt:lpstr>
      <vt:lpstr>Diapositiva 1</vt:lpstr>
      <vt:lpstr>Motivation 1/2</vt:lpstr>
      <vt:lpstr>Motivation 2/2</vt:lpstr>
      <vt:lpstr>Introduction 1/4</vt:lpstr>
      <vt:lpstr>Introduction 2/4</vt:lpstr>
      <vt:lpstr>Introduction 3/4</vt:lpstr>
      <vt:lpstr>Introduction 4/4</vt:lpstr>
      <vt:lpstr>Regulatory S/H and the Environment </vt:lpstr>
      <vt:lpstr>Regulatory S/H and the Environment </vt:lpstr>
      <vt:lpstr>PRTRs background</vt:lpstr>
      <vt:lpstr>PRTRs background</vt:lpstr>
      <vt:lpstr>PRTRs background</vt:lpstr>
      <vt:lpstr>PRTRs background</vt:lpstr>
      <vt:lpstr>PRTRs background</vt:lpstr>
      <vt:lpstr>Hyphoteses</vt:lpstr>
      <vt:lpstr>Further info: Operational dynamics</vt:lpstr>
      <vt:lpstr>Hyphoteses</vt:lpstr>
      <vt:lpstr>Methodology</vt:lpstr>
      <vt:lpstr>Methodology</vt:lpstr>
      <vt:lpstr>Methodology</vt:lpstr>
      <vt:lpstr>Methodology</vt:lpstr>
      <vt:lpstr>Results</vt:lpstr>
      <vt:lpstr>Discussion 1/2 </vt:lpstr>
      <vt:lpstr>Discussion 2/2</vt:lpstr>
      <vt:lpstr>Diapositiva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Invitado</dc:creator>
  <cp:lastModifiedBy>Javier</cp:lastModifiedBy>
  <cp:revision>97</cp:revision>
  <dcterms:created xsi:type="dcterms:W3CDTF">2005-07-04T09:39:28Z</dcterms:created>
  <dcterms:modified xsi:type="dcterms:W3CDTF">2009-04-21T21:13:53Z</dcterms:modified>
</cp:coreProperties>
</file>